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50"/>
  </p:notesMasterIdLst>
  <p:sldIdLst>
    <p:sldId id="256" r:id="rId4"/>
    <p:sldId id="339" r:id="rId5"/>
    <p:sldId id="342" r:id="rId6"/>
    <p:sldId id="344" r:id="rId7"/>
    <p:sldId id="260" r:id="rId8"/>
    <p:sldId id="261" r:id="rId9"/>
    <p:sldId id="345" r:id="rId10"/>
    <p:sldId id="329" r:id="rId11"/>
    <p:sldId id="330" r:id="rId12"/>
    <p:sldId id="293" r:id="rId13"/>
    <p:sldId id="288" r:id="rId14"/>
    <p:sldId id="272" r:id="rId15"/>
    <p:sldId id="321" r:id="rId16"/>
    <p:sldId id="304" r:id="rId17"/>
    <p:sldId id="306" r:id="rId18"/>
    <p:sldId id="307" r:id="rId19"/>
    <p:sldId id="337" r:id="rId20"/>
    <p:sldId id="324" r:id="rId21"/>
    <p:sldId id="309" r:id="rId22"/>
    <p:sldId id="347" r:id="rId23"/>
    <p:sldId id="350" r:id="rId24"/>
    <p:sldId id="351" r:id="rId25"/>
    <p:sldId id="311" r:id="rId26"/>
    <p:sldId id="289" r:id="rId27"/>
    <p:sldId id="346" r:id="rId28"/>
    <p:sldId id="292" r:id="rId29"/>
    <p:sldId id="271" r:id="rId30"/>
    <p:sldId id="290" r:id="rId31"/>
    <p:sldId id="270" r:id="rId32"/>
    <p:sldId id="267" r:id="rId33"/>
    <p:sldId id="336" r:id="rId34"/>
    <p:sldId id="349" r:id="rId35"/>
    <p:sldId id="300" r:id="rId36"/>
    <p:sldId id="317" r:id="rId37"/>
    <p:sldId id="299" r:id="rId38"/>
    <p:sldId id="352" r:id="rId39"/>
    <p:sldId id="355" r:id="rId40"/>
    <p:sldId id="327" r:id="rId41"/>
    <p:sldId id="356" r:id="rId42"/>
    <p:sldId id="357" r:id="rId43"/>
    <p:sldId id="358" r:id="rId44"/>
    <p:sldId id="297" r:id="rId45"/>
    <p:sldId id="334" r:id="rId46"/>
    <p:sldId id="295" r:id="rId47"/>
    <p:sldId id="360" r:id="rId48"/>
    <p:sldId id="28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EBCE21"/>
    <a:srgbClr val="EEEEEE"/>
    <a:srgbClr val="1C2AB4"/>
    <a:srgbClr val="1C0773"/>
    <a:srgbClr val="003399"/>
    <a:srgbClr val="000099"/>
    <a:srgbClr val="D09E00"/>
    <a:srgbClr val="1C1242"/>
    <a:srgbClr val="6143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BF450-D90B-ABE0-3167-9DB64795E82E}" v="102" dt="2024-07-01T14:50:17.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3072" autoAdjust="0"/>
  </p:normalViewPr>
  <p:slideViewPr>
    <p:cSldViewPr snapToGrid="0">
      <p:cViewPr>
        <p:scale>
          <a:sx n="100" d="100"/>
          <a:sy n="100" d="100"/>
        </p:scale>
        <p:origin x="492" y="-48"/>
      </p:cViewPr>
      <p:guideLst>
        <p:guide orient="horz" pos="2160"/>
        <p:guide pos="3840"/>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0.xml" Id="rId13" /><Relationship Type="http://schemas.openxmlformats.org/officeDocument/2006/relationships/slide" Target="slides/slide15.xml" Id="rId18" /><Relationship Type="http://schemas.openxmlformats.org/officeDocument/2006/relationships/slide" Target="slides/slide23.xml" Id="rId26" /><Relationship Type="http://schemas.openxmlformats.org/officeDocument/2006/relationships/slide" Target="slides/slide36.xml" Id="rId39" /><Relationship Type="http://schemas.openxmlformats.org/officeDocument/2006/relationships/slide" Target="slides/slide18.xml" Id="rId21" /><Relationship Type="http://schemas.openxmlformats.org/officeDocument/2006/relationships/slide" Target="slides/slide31.xml" Id="rId34" /><Relationship Type="http://schemas.openxmlformats.org/officeDocument/2006/relationships/slide" Target="slides/slide39.xml" Id="rId42" /><Relationship Type="http://schemas.openxmlformats.org/officeDocument/2006/relationships/slide" Target="slides/slide44.xml" Id="rId47" /><Relationship Type="http://schemas.openxmlformats.org/officeDocument/2006/relationships/notesMaster" Target="notesMasters/notesMaster1.xml" Id="rId50" /><Relationship Type="http://schemas.openxmlformats.org/officeDocument/2006/relationships/slide" Target="slides/slide4.xml" Id="rId7" /><Relationship Type="http://schemas.openxmlformats.org/officeDocument/2006/relationships/slideMaster" Target="slideMasters/slideMaster2.xml" Id="rId2" /><Relationship Type="http://schemas.openxmlformats.org/officeDocument/2006/relationships/slide" Target="slides/slide13.xml" Id="rId16" /><Relationship Type="http://schemas.openxmlformats.org/officeDocument/2006/relationships/slide" Target="slides/slide26.xml" Id="rId29" /><Relationship Type="http://schemas.openxmlformats.org/officeDocument/2006/relationships/slide" Target="slides/slide8.xml" Id="rId11" /><Relationship Type="http://schemas.openxmlformats.org/officeDocument/2006/relationships/slide" Target="slides/slide21.xml" Id="rId24" /><Relationship Type="http://schemas.openxmlformats.org/officeDocument/2006/relationships/slide" Target="slides/slide29.xml" Id="rId32" /><Relationship Type="http://schemas.openxmlformats.org/officeDocument/2006/relationships/slide" Target="slides/slide34.xml" Id="rId37" /><Relationship Type="http://schemas.openxmlformats.org/officeDocument/2006/relationships/slide" Target="slides/slide37.xml" Id="rId40" /><Relationship Type="http://schemas.openxmlformats.org/officeDocument/2006/relationships/slide" Target="slides/slide42.xml" Id="rId45" /><Relationship Type="http://schemas.openxmlformats.org/officeDocument/2006/relationships/theme" Target="theme/theme1.xml" Id="rId53" /><Relationship Type="http://schemas.openxmlformats.org/officeDocument/2006/relationships/slide" Target="slides/slide2.xml" Id="rId5" /><Relationship Type="http://schemas.openxmlformats.org/officeDocument/2006/relationships/slide" Target="slides/slide7.xml" Id="rId10" /><Relationship Type="http://schemas.openxmlformats.org/officeDocument/2006/relationships/slide" Target="slides/slide16.xml" Id="rId19" /><Relationship Type="http://schemas.openxmlformats.org/officeDocument/2006/relationships/slide" Target="slides/slide28.xml" Id="rId31" /><Relationship Type="http://schemas.openxmlformats.org/officeDocument/2006/relationships/slide" Target="slides/slide41.xml" Id="rId44" /><Relationship Type="http://schemas.openxmlformats.org/officeDocument/2006/relationships/viewProps" Target="viewProps.xml" Id="rId52" /><Relationship Type="http://schemas.openxmlformats.org/officeDocument/2006/relationships/slide" Target="slides/slide1.xml" Id="rId4" /><Relationship Type="http://schemas.openxmlformats.org/officeDocument/2006/relationships/slide" Target="slides/slide6.xml" Id="rId9" /><Relationship Type="http://schemas.openxmlformats.org/officeDocument/2006/relationships/slide" Target="slides/slide11.xml" Id="rId14" /><Relationship Type="http://schemas.openxmlformats.org/officeDocument/2006/relationships/slide" Target="slides/slide19.xml" Id="rId22" /><Relationship Type="http://schemas.openxmlformats.org/officeDocument/2006/relationships/slide" Target="slides/slide24.xml" Id="rId27" /><Relationship Type="http://schemas.openxmlformats.org/officeDocument/2006/relationships/slide" Target="slides/slide27.xml" Id="rId30" /><Relationship Type="http://schemas.openxmlformats.org/officeDocument/2006/relationships/slide" Target="slides/slide32.xml" Id="rId35" /><Relationship Type="http://schemas.openxmlformats.org/officeDocument/2006/relationships/slide" Target="slides/slide40.xml" Id="rId43" /><Relationship Type="http://schemas.openxmlformats.org/officeDocument/2006/relationships/slide" Target="slides/slide45.xml" Id="rId48" /><Relationship Type="http://schemas.microsoft.com/office/2015/10/relationships/revisionInfo" Target="revisionInfo.xml" Id="rId56" /><Relationship Type="http://schemas.openxmlformats.org/officeDocument/2006/relationships/slide" Target="slides/slide5.xml" Id="rId8" /><Relationship Type="http://schemas.openxmlformats.org/officeDocument/2006/relationships/presProps" Target="presProps.xml" Id="rId51" /><Relationship Type="http://schemas.openxmlformats.org/officeDocument/2006/relationships/slideMaster" Target="slideMasters/slideMaster3.xml" Id="rId3" /><Relationship Type="http://schemas.openxmlformats.org/officeDocument/2006/relationships/slide" Target="slides/slide9.xml" Id="rId12" /><Relationship Type="http://schemas.openxmlformats.org/officeDocument/2006/relationships/slide" Target="slides/slide14.xml" Id="rId17" /><Relationship Type="http://schemas.openxmlformats.org/officeDocument/2006/relationships/slide" Target="slides/slide22.xml" Id="rId25" /><Relationship Type="http://schemas.openxmlformats.org/officeDocument/2006/relationships/slide" Target="slides/slide30.xml" Id="rId33" /><Relationship Type="http://schemas.openxmlformats.org/officeDocument/2006/relationships/slide" Target="slides/slide35.xml" Id="rId38" /><Relationship Type="http://schemas.openxmlformats.org/officeDocument/2006/relationships/slide" Target="slides/slide43.xml" Id="rId46" /><Relationship Type="http://schemas.openxmlformats.org/officeDocument/2006/relationships/slide" Target="slides/slide17.xml" Id="rId20" /><Relationship Type="http://schemas.openxmlformats.org/officeDocument/2006/relationships/slide" Target="slides/slide38.xml" Id="rId41" /><Relationship Type="http://schemas.openxmlformats.org/officeDocument/2006/relationships/tableStyles" Target="tableStyles.xml" Id="rId54" /><Relationship Type="http://schemas.openxmlformats.org/officeDocument/2006/relationships/slideMaster" Target="slideMasters/slideMaster1.xml" Id="rId1" /><Relationship Type="http://schemas.openxmlformats.org/officeDocument/2006/relationships/slide" Target="slides/slide3.xml" Id="rId6" /><Relationship Type="http://schemas.openxmlformats.org/officeDocument/2006/relationships/slide" Target="slides/slide12.xml" Id="rId15" /><Relationship Type="http://schemas.openxmlformats.org/officeDocument/2006/relationships/slide" Target="slides/slide20.xml" Id="rId23" /><Relationship Type="http://schemas.openxmlformats.org/officeDocument/2006/relationships/slide" Target="slides/slide25.xml" Id="rId28" /><Relationship Type="http://schemas.openxmlformats.org/officeDocument/2006/relationships/slide" Target="slides/slide33.xml" Id="rId36" /><Relationship Type="http://schemas.openxmlformats.org/officeDocument/2006/relationships/slide" Target="slides/slide46.xml" Id="rId49"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612F0-F7C3-4006-8F25-28976F6F4213}" type="datetimeFigureOut">
              <a:rPr lang="en-US" smtClean="0"/>
              <a:pPr/>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9797E-B163-44F8-9127-C5B07A0C6A4E}" type="slidenum">
              <a:rPr lang="en-US" smtClean="0"/>
              <a:pPr/>
              <a:t>‹#›</a:t>
            </a:fld>
            <a:endParaRPr lang="en-US"/>
          </a:p>
        </p:txBody>
      </p:sp>
    </p:spTree>
    <p:extLst>
      <p:ext uri="{BB962C8B-B14F-4D97-AF65-F5344CB8AC3E}">
        <p14:creationId xmlns:p14="http://schemas.microsoft.com/office/powerpoint/2010/main" val="161114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have you had the experience of being under a truly natural dark night sky? </a:t>
            </a:r>
          </a:p>
          <a:p>
            <a:endParaRPr lang="en-US" dirty="0"/>
          </a:p>
          <a:p>
            <a:r>
              <a:rPr lang="en-US" dirty="0"/>
              <a:t>Who here has seen the milky way? Who thinks they have to drive the farthest to see it?</a:t>
            </a:r>
          </a:p>
          <a:p>
            <a:endParaRPr lang="en-US" dirty="0"/>
          </a:p>
          <a:p>
            <a:r>
              <a:rPr lang="en-US" dirty="0"/>
              <a:t>Unfortunately, today only 1 in 10 people in the world live under skies that reach the level of natural darkness.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37B91-FB77-5841-9D03-3A9A864FF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23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The 266 missions at JBSA Camp</a:t>
            </a:r>
            <a:r>
              <a:rPr lang="en-US" baseline="0" dirty="0"/>
              <a:t> </a:t>
            </a:r>
            <a:r>
              <a:rPr lang="en-US" baseline="0" dirty="0" err="1"/>
              <a:t>Bullis</a:t>
            </a:r>
            <a:r>
              <a:rPr lang="en-US" baseline="0" dirty="0"/>
              <a:t> brings in 41 billion  annually to Texas economy. Camp </a:t>
            </a:r>
            <a:r>
              <a:rPr lang="en-US" baseline="0" dirty="0" err="1"/>
              <a:t>Bullis</a:t>
            </a:r>
            <a:r>
              <a:rPr lang="en-US" baseline="0" dirty="0"/>
              <a:t> has the protection of: </a:t>
            </a:r>
            <a:r>
              <a:rPr lang="en-US" dirty="0"/>
              <a:t>On Jan.</a:t>
            </a:r>
            <a:r>
              <a:rPr lang="en-US" baseline="0" dirty="0"/>
              <a:t> 7, 2016, Comal County adopted Order No. 367 – ORDER AMENDING ORDER No. 119 FOR REGULATION OF OUTDOOR LIGHTING IN THE UNINCORPORATED AREAS OF COMAL COUNTY, TEXAS WITHIN THREE MILES OF THE CAMP BULLIS BOUNDRY. MLOD 3 MILES - 3,000 K,  MLOD 5 MILES – 4,100 K.   </a:t>
            </a:r>
          </a:p>
          <a:p>
            <a:r>
              <a:rPr lang="en-US" sz="1200" b="0" i="0" kern="1200" dirty="0">
                <a:solidFill>
                  <a:schemeClr val="tx1"/>
                </a:solidFill>
                <a:latin typeface="+mn-lt"/>
                <a:ea typeface="+mn-ea"/>
                <a:cs typeface="+mn-cs"/>
              </a:rPr>
              <a:t>The Department of Defense (DOD) Readiness and Environmental Protection Integration (REPI) program protects the nation's military readiness, enhances relationships with communities, preserves the environment and improves military installation and community resilience to climate change.</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a:t>The Guadalupe River State</a:t>
            </a:r>
            <a:r>
              <a:rPr lang="en-US" sz="1200" b="0" baseline="0" dirty="0"/>
              <a:t> Park and Honey Creek Natural Area </a:t>
            </a:r>
            <a:r>
              <a:rPr lang="en-US" sz="1200" b="0" dirty="0"/>
              <a:t>provides recreation, education, economics, and wild </a:t>
            </a:r>
            <a:r>
              <a:rPr lang="en-US" sz="1200" b="0" baseline="0" dirty="0"/>
              <a:t>space</a:t>
            </a:r>
            <a:r>
              <a:rPr lang="en-US" sz="1200" b="0" dirty="0"/>
              <a:t> in Spring Branch. Great for tourism</a:t>
            </a:r>
            <a:r>
              <a:rPr lang="en-US" sz="1200" b="0" baseline="0" dirty="0"/>
              <a:t> and </a:t>
            </a:r>
            <a:r>
              <a:rPr lang="en-US" sz="1200" b="0" baseline="0" dirty="0" err="1"/>
              <a:t>astrotourism</a:t>
            </a:r>
            <a:r>
              <a:rPr lang="en-US" sz="1200" b="0" baseline="0" dirty="0"/>
              <a:t>.</a:t>
            </a:r>
            <a:endParaRPr lang="en-US" sz="1200" b="0" dirty="0"/>
          </a:p>
          <a:p>
            <a:endParaRPr lang="en-US" sz="1200" b="0" dirty="0"/>
          </a:p>
          <a:p>
            <a:r>
              <a:rPr lang="en-US" sz="1200" b="0" dirty="0"/>
              <a:t>GRSP hosts monthly Star Parties by San Antonio Astronomy Club. </a:t>
            </a:r>
            <a:endParaRPr lang="en-US" b="0"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a:t>It’s a vital maternity site. Each night the bats feast on approximately 100 tons of corn earworm moths and cotton bollworm moths.  Our corn, tomato, cotton,</a:t>
            </a:r>
            <a:r>
              <a:rPr lang="en-US" sz="1200" b="0" baseline="0" dirty="0"/>
              <a:t> pigeon pea, chickpea, rice, sorghum, cowpeas, field peas, okra, soybeans, tobacco, potatoes, flax, a number of fruit trees, forest trees, and more vegetable crops. Our food sources </a:t>
            </a:r>
            <a:r>
              <a:rPr lang="en-US" sz="1200" b="0" dirty="0"/>
              <a:t>would be devastated without them.</a:t>
            </a:r>
            <a:br>
              <a:rPr lang="en-US" sz="1200" b="0" dirty="0"/>
            </a:br>
            <a:r>
              <a:rPr lang="en-US" sz="1200" b="0" dirty="0"/>
              <a:t>These bats also eat whatever insects are most abundant in their environment like mosquitoes, beetles, dragonflies, moths of all type. They migrate</a:t>
            </a:r>
            <a:r>
              <a:rPr lang="en-US" sz="1200" b="0" baseline="0" dirty="0"/>
              <a:t> to Mexico. </a:t>
            </a:r>
            <a:br>
              <a:rPr lang="en-US" sz="1200" b="0" dirty="0"/>
            </a:br>
            <a:endParaRPr lang="en-US" b="0"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baseline="0" dirty="0"/>
              <a:t>They bring in lots of Revenue, Tourist come to swim, go tubing, camping, eating/drinking, fishing, enjoy nature, and star gaze. </a:t>
            </a:r>
            <a:br>
              <a:rPr lang="en-US" sz="1200" b="0" dirty="0"/>
            </a:br>
            <a:endParaRPr lang="en-US" b="0"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Artificial light affects their circadian rhythm too. </a:t>
            </a:r>
          </a:p>
        </p:txBody>
      </p:sp>
      <p:sp>
        <p:nvSpPr>
          <p:cNvPr id="4" name="Slide Number Placeholder 3"/>
          <p:cNvSpPr>
            <a:spLocks noGrp="1"/>
          </p:cNvSpPr>
          <p:nvPr>
            <p:ph type="sldNum" sz="quarter" idx="10"/>
          </p:nvPr>
        </p:nvSpPr>
        <p:spPr/>
        <p:txBody>
          <a:bodyPr/>
          <a:lstStyle/>
          <a:p>
            <a:fld id="{3EF9797E-B163-44F8-9127-C5B07A0C6A4E}"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cats killing songbirds to raccoons in trash cans, artificial lighting extends their hunting time</a:t>
            </a:r>
          </a:p>
          <a:p>
            <a:r>
              <a:rPr lang="en-US" dirty="0"/>
              <a:t>Deer, foxes, and skunks will move towards a bright light (Notice how deer like to cross the road when they see your headlights?)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9797E-B163-44F8-9127-C5B07A0C6A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75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bees are our most important pollinators, moths finish the job at night.</a:t>
            </a:r>
          </a:p>
          <a:p>
            <a:r>
              <a:rPr lang="en-US"/>
              <a:t>Moths search for nectar just like bees, butterflies, and hummingbirds.</a:t>
            </a:r>
          </a:p>
          <a:p>
            <a:r>
              <a:rPr lang="en-US"/>
              <a:t>Some plants that are (also) pollinated by moths include tomatoes, potatoes, strawberries, and stone fruits.</a:t>
            </a:r>
          </a:p>
          <a:p>
            <a:r>
              <a:rPr lang="en-US"/>
              <a:t>Moths may account for 1/3 of all “visits” to these plant’s flowers. </a:t>
            </a:r>
          </a:p>
          <a:p>
            <a:r>
              <a:rPr lang="en-US"/>
              <a:t>Most plants with white flowers are pollinated by moths at night (white is a broadband color that moths can detect)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9797E-B163-44F8-9127-C5B07A0C6A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867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moths are attracted to bright lights at night, annoying to us but they will die from exhaustion</a:t>
            </a:r>
          </a:p>
          <a:p>
            <a:r>
              <a:rPr lang="en-US" dirty="0"/>
              <a:t>Or are made easy prey to birds, bats (and cats)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9797E-B163-44F8-9127-C5B07A0C6A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978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majority of birds migrate at night. These include species like cuckoos, flycatchers, warblers, vireos, thrushes, orioles, and sparrows. </a:t>
            </a:r>
          </a:p>
          <a:p>
            <a:r>
              <a:rPr lang="en-US" baseline="0" dirty="0"/>
              <a:t>Black-capped Vireo and the Golden Cheeked Warbler are residents of Camp </a:t>
            </a:r>
            <a:r>
              <a:rPr lang="en-US" baseline="0" dirty="0" err="1"/>
              <a:t>Bullis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monarch butterflies</a:t>
            </a:r>
            <a:r>
              <a:rPr lang="en-US" baseline="0" dirty="0"/>
              <a:t> internal clocks are disrupted by light pollution making their daytime migration more difficult. </a:t>
            </a:r>
          </a:p>
          <a:p>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Trees</a:t>
            </a:r>
            <a:r>
              <a:rPr lang="en-US" sz="1200" b="0" i="0" u="none" strike="noStrike" kern="1200" dirty="0">
                <a:solidFill>
                  <a:schemeClr val="tx1"/>
                </a:solidFill>
                <a:effectLst/>
                <a:latin typeface="+mn-lt"/>
                <a:ea typeface="+mn-ea"/>
                <a:cs typeface="+mn-cs"/>
              </a:rPr>
              <a:t> are even affected by light pollution! Those exposed to artificial light at night bud earlier, lose their leaves later, and have shorter lifespans. You can see how the distribution of light on these trees has effected their natural cycles. </a:t>
            </a:r>
            <a:endParaRPr lang="en-US" dirty="0"/>
          </a:p>
        </p:txBody>
      </p:sp>
      <p:sp>
        <p:nvSpPr>
          <p:cNvPr id="4" name="Slide Number Placeholder 3"/>
          <p:cNvSpPr>
            <a:spLocks noGrp="1"/>
          </p:cNvSpPr>
          <p:nvPr>
            <p:ph type="sldNum" sz="quarter" idx="5"/>
          </p:nvPr>
        </p:nvSpPr>
        <p:spPr/>
        <p:txBody>
          <a:bodyPr/>
          <a:lstStyle/>
          <a:p>
            <a:fld id="{FE937B91-FB77-5841-9D03-3A9A864FF907}" type="slidenum">
              <a:rPr lang="en-US" smtClean="0"/>
              <a:pPr/>
              <a:t>24</a:t>
            </a:fld>
            <a:endParaRPr lang="en-US"/>
          </a:p>
        </p:txBody>
      </p:sp>
    </p:spTree>
    <p:extLst>
      <p:ext uri="{BB962C8B-B14F-4D97-AF65-F5344CB8AC3E}">
        <p14:creationId xmlns:p14="http://schemas.microsoft.com/office/powerpoint/2010/main" val="218282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9797E-B163-44F8-9127-C5B07A0C6A4E}" type="slidenum">
              <a:rPr lang="en-US" smtClean="0"/>
              <a:pPr/>
              <a:t>4</a:t>
            </a:fld>
            <a:endParaRPr lang="en-US"/>
          </a:p>
        </p:txBody>
      </p:sp>
    </p:spTree>
    <p:extLst>
      <p:ext uri="{BB962C8B-B14F-4D97-AF65-F5344CB8AC3E}">
        <p14:creationId xmlns:p14="http://schemas.microsoft.com/office/powerpoint/2010/main" val="4075778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soybean plants increased their growth rate under the street light, sounds good right?  </a:t>
            </a:r>
          </a:p>
          <a:p>
            <a:r>
              <a:rPr lang="en-US" dirty="0"/>
              <a:t>But the area under the street light will not be harvested, wasted effort for the farmer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9797E-B163-44F8-9127-C5B07A0C6A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47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9797E-B163-44F8-9127-C5B07A0C6A4E}" type="slidenum">
              <a:rPr lang="en-US" smtClean="0"/>
              <a:pPr/>
              <a:t>26</a:t>
            </a:fld>
            <a:endParaRPr lang="en-US"/>
          </a:p>
        </p:txBody>
      </p:sp>
    </p:spTree>
    <p:extLst>
      <p:ext uri="{BB962C8B-B14F-4D97-AF65-F5344CB8AC3E}">
        <p14:creationId xmlns:p14="http://schemas.microsoft.com/office/powerpoint/2010/main" val="129413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Humans are not untouched by this phenomenon. Humanity evolved on this planet with reliable cycles of light and dark. The addition of light into what has always been darkness disrupts our natural circadian rhythm, the internal cycle syncing our biological clock with the day night cycle. Our circadian rhythm is mediated by the hormone melatonin. Secretion is suppressed when we are exposed to light at night, specifically blue/white light that mimics what we experience under a daytime sun. This disrupts our health, exemplified by the fact that exposure to artificial light at night has been linked with an increased risk for all types of cancer.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AMA issued recommendations to shield streetlights and use light that is 3000k or lower. </a:t>
            </a:r>
            <a:endParaRPr lang="en-US" dirty="0"/>
          </a:p>
        </p:txBody>
      </p:sp>
      <p:sp>
        <p:nvSpPr>
          <p:cNvPr id="4" name="Slide Number Placeholder 3"/>
          <p:cNvSpPr>
            <a:spLocks noGrp="1"/>
          </p:cNvSpPr>
          <p:nvPr>
            <p:ph type="sldNum" sz="quarter" idx="5"/>
          </p:nvPr>
        </p:nvSpPr>
        <p:spPr/>
        <p:txBody>
          <a:bodyPr/>
          <a:lstStyle/>
          <a:p>
            <a:fld id="{FE937B91-FB77-5841-9D03-3A9A864FF907}" type="slidenum">
              <a:rPr lang="en-US" smtClean="0"/>
              <a:pPr/>
              <a:t>27</a:t>
            </a:fld>
            <a:endParaRPr lang="en-US"/>
          </a:p>
        </p:txBody>
      </p:sp>
    </p:spTree>
    <p:extLst>
      <p:ext uri="{BB962C8B-B14F-4D97-AF65-F5344CB8AC3E}">
        <p14:creationId xmlns:p14="http://schemas.microsoft.com/office/powerpoint/2010/main" val="1284512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Light pollution is also a waste of money and energy. About 35% of lighting worldwide is wasted light, shooting straight up into the sky. When we do the math, the U.S. spends around 3-7 billion dollars a year on wasted light, while adding 21 million tons of Carbon Dioxide to the atmosphere each year. </a:t>
            </a:r>
            <a:endParaRPr lang="en-US" dirty="0"/>
          </a:p>
        </p:txBody>
      </p:sp>
      <p:sp>
        <p:nvSpPr>
          <p:cNvPr id="4" name="Slide Number Placeholder 3"/>
          <p:cNvSpPr>
            <a:spLocks noGrp="1"/>
          </p:cNvSpPr>
          <p:nvPr>
            <p:ph type="sldNum" sz="quarter" idx="5"/>
          </p:nvPr>
        </p:nvSpPr>
        <p:spPr/>
        <p:txBody>
          <a:bodyPr/>
          <a:lstStyle/>
          <a:p>
            <a:fld id="{FE937B91-FB77-5841-9D03-3A9A864FF907}" type="slidenum">
              <a:rPr lang="en-US" smtClean="0"/>
              <a:pPr/>
              <a:t>29</a:t>
            </a:fld>
            <a:endParaRPr lang="en-US"/>
          </a:p>
        </p:txBody>
      </p:sp>
    </p:spTree>
    <p:extLst>
      <p:ext uri="{BB962C8B-B14F-4D97-AF65-F5344CB8AC3E}">
        <p14:creationId xmlns:p14="http://schemas.microsoft.com/office/powerpoint/2010/main" val="213750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we know light pollution is a problem, and that it is increasing, but light pollution is the only pollution we can solve “at the speed of light!”</a:t>
            </a:r>
          </a:p>
          <a:p>
            <a:endParaRPr lang="en-US" dirty="0"/>
          </a:p>
          <a:p>
            <a:r>
              <a:rPr lang="en-US" dirty="0"/>
              <a:t>Each individual action makes a difference, and we can work to create changes on a larger scale that benefit everyone. </a:t>
            </a:r>
          </a:p>
        </p:txBody>
      </p:sp>
      <p:sp>
        <p:nvSpPr>
          <p:cNvPr id="4" name="Slide Number Placeholder 3"/>
          <p:cNvSpPr>
            <a:spLocks noGrp="1"/>
          </p:cNvSpPr>
          <p:nvPr>
            <p:ph type="sldNum" sz="quarter" idx="5"/>
          </p:nvPr>
        </p:nvSpPr>
        <p:spPr/>
        <p:txBody>
          <a:bodyPr/>
          <a:lstStyle/>
          <a:p>
            <a:fld id="{FE937B91-FB77-5841-9D03-3A9A864FF907}" type="slidenum">
              <a:rPr lang="en-US" smtClean="0"/>
              <a:pPr/>
              <a:t>30</a:t>
            </a:fld>
            <a:endParaRPr lang="en-US"/>
          </a:p>
        </p:txBody>
      </p:sp>
    </p:spTree>
    <p:extLst>
      <p:ext uri="{BB962C8B-B14F-4D97-AF65-F5344CB8AC3E}">
        <p14:creationId xmlns:p14="http://schemas.microsoft.com/office/powerpoint/2010/main" val="242014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Does the Light Serve a Clear and Necessary</a:t>
            </a:r>
            <a:r>
              <a:rPr lang="en-US" baseline="0" dirty="0"/>
              <a:t> Purpose?  2-Does the Light Fall Only Where it is Needed?   3-Is the Amount of Light Appropriate for the Intended Task?   4-Is the Light Connected to Active Controls? 5 – Does the Light Have a Warm Color?</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Aiming lights down at the task at hand dramatically reduces glare, increasing visibility and better illuminating the intended area. Shielding lights also means the need for use of less light, as you aren’t wasting it out into your neighbor’s window or up into the sky, therefore you can use less light at save yourself some money on your energy bill! </a:t>
            </a:r>
          </a:p>
        </p:txBody>
      </p:sp>
      <p:sp>
        <p:nvSpPr>
          <p:cNvPr id="4" name="Slide Number Placeholder 3"/>
          <p:cNvSpPr>
            <a:spLocks noGrp="1"/>
          </p:cNvSpPr>
          <p:nvPr>
            <p:ph type="sldNum" sz="quarter" idx="5"/>
          </p:nvPr>
        </p:nvSpPr>
        <p:spPr/>
        <p:txBody>
          <a:bodyPr/>
          <a:lstStyle/>
          <a:p>
            <a:pPr>
              <a:defRPr/>
            </a:pPr>
            <a:fld id="{FE937B91-FB77-5841-9D03-3A9A864FF907}"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706301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The</a:t>
            </a:r>
            <a:r>
              <a:rPr lang="en-US" baseline="0" dirty="0"/>
              <a:t> two shielded light are targeted and useful. No glare or trespass.</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Storage</a:t>
            </a:r>
            <a:r>
              <a:rPr lang="en-US" baseline="0" dirty="0"/>
              <a:t> units and strip centers use unshielded wall packs for their area lights. </a:t>
            </a:r>
            <a:r>
              <a:rPr lang="en-US" dirty="0"/>
              <a:t>Please</a:t>
            </a:r>
            <a:r>
              <a:rPr lang="en-US" baseline="0" dirty="0"/>
              <a:t> contact your electrician to install dark sky shield that fit your wall packs. </a:t>
            </a:r>
          </a:p>
          <a:p>
            <a:endParaRPr lang="en-US" baseline="0" dirty="0"/>
          </a:p>
          <a:p>
            <a:r>
              <a:rPr lang="en-US" dirty="0"/>
              <a:t>When the wall packs</a:t>
            </a:r>
            <a:r>
              <a:rPr lang="en-US" baseline="0" dirty="0"/>
              <a:t> burn out, please have 2700 K shielded wall packs installed.</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9797E-B163-44F8-9127-C5B07A0C6A4E}" type="slidenum">
              <a:rPr lang="en-US" smtClean="0"/>
              <a:pPr/>
              <a:t>37</a:t>
            </a:fld>
            <a:endParaRPr lang="en-US"/>
          </a:p>
        </p:txBody>
      </p:sp>
    </p:spTree>
    <p:extLst>
      <p:ext uri="{BB962C8B-B14F-4D97-AF65-F5344CB8AC3E}">
        <p14:creationId xmlns:p14="http://schemas.microsoft.com/office/powerpoint/2010/main" val="212683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light pollution? Any adverse effect of artificial light at night.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 comes in 3 main forms, </a:t>
            </a:r>
            <a:r>
              <a:rPr lang="en-US" dirty="0" err="1"/>
              <a:t>Skyglow</a:t>
            </a:r>
            <a:r>
              <a:rPr lang="en-US" dirty="0"/>
              <a:t>, Glare, and Light Trespass. </a:t>
            </a:r>
          </a:p>
        </p:txBody>
      </p:sp>
      <p:sp>
        <p:nvSpPr>
          <p:cNvPr id="4" name="Slide Number Placeholder 3"/>
          <p:cNvSpPr>
            <a:spLocks noGrp="1"/>
          </p:cNvSpPr>
          <p:nvPr>
            <p:ph type="sldNum" sz="quarter" idx="5"/>
          </p:nvPr>
        </p:nvSpPr>
        <p:spPr/>
        <p:txBody>
          <a:bodyPr/>
          <a:lstStyle/>
          <a:p>
            <a:fld id="{FE937B91-FB77-5841-9D03-3A9A864FF907}" type="slidenum">
              <a:rPr lang="en-US" smtClean="0"/>
              <a:pPr/>
              <a:t>5</a:t>
            </a:fld>
            <a:endParaRPr lang="en-US"/>
          </a:p>
        </p:txBody>
      </p:sp>
    </p:spTree>
    <p:extLst>
      <p:ext uri="{BB962C8B-B14F-4D97-AF65-F5344CB8AC3E}">
        <p14:creationId xmlns:p14="http://schemas.microsoft.com/office/powerpoint/2010/main" val="64243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80% of 3,693</a:t>
            </a:r>
            <a:r>
              <a:rPr lang="en-US" baseline="0" dirty="0"/>
              <a:t> county-owned high-pressure sodium street lights replaced </a:t>
            </a:r>
            <a:r>
              <a:rPr lang="en-US" dirty="0"/>
              <a:t>3,000 K LEDs and 20% with 4,000 K</a:t>
            </a:r>
            <a:r>
              <a:rPr lang="en-US" baseline="0" dirty="0"/>
              <a:t> LEDs. The light pollution became worse due to the greater intensity of LEDs and reflection off the ground. These LED street lights were full cut off.</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Flagstaff, AZ - Population 76,000; Cheyenne, WY - Population: 65,000, F</a:t>
            </a:r>
            <a:r>
              <a:rPr lang="en-US" dirty="0"/>
              <a:t>lagstaff</a:t>
            </a:r>
            <a:r>
              <a:rPr lang="en-US" baseline="0" dirty="0"/>
              <a:t> has installed Narrow Band Street lights. </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are looking for dark sky friendly lighting, check out IDA’s fixture seal of approval program! There is an online searchable database where you can find dark sky friendly lighting of all types. </a:t>
            </a:r>
          </a:p>
          <a:p>
            <a:endParaRPr lang="en-US" dirty="0"/>
          </a:p>
          <a:p>
            <a:r>
              <a:rPr lang="en-US" dirty="0"/>
              <a:t>Also, look for the seal when you are buying lighting at your local hardware store!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37B91-FB77-5841-9D03-3A9A864FF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48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and please reach out to me with any questions or if you are interested in being involved!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37B91-FB77-5841-9D03-3A9A864FF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37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Skyglow</a:t>
            </a:r>
            <a:r>
              <a:rPr lang="en-US" dirty="0"/>
              <a:t> is the dome of brightness on the horizon that obscures our view of the night sky. </a:t>
            </a:r>
            <a:r>
              <a:rPr lang="en-US" dirty="0" err="1"/>
              <a:t>Skyglow</a:t>
            </a:r>
            <a:r>
              <a:rPr lang="en-US" dirty="0"/>
              <a:t> is caused by misdirected light scattering through our atmosphere. Here we can see the </a:t>
            </a:r>
            <a:r>
              <a:rPr lang="en-US" dirty="0" err="1"/>
              <a:t>skyglow</a:t>
            </a:r>
            <a:r>
              <a:rPr lang="en-US" dirty="0"/>
              <a:t> of Tucson to the right of the image, and dark skies revealing the milky way to the left. </a:t>
            </a:r>
          </a:p>
        </p:txBody>
      </p:sp>
      <p:sp>
        <p:nvSpPr>
          <p:cNvPr id="4" name="Slide Number Placeholder 3"/>
          <p:cNvSpPr>
            <a:spLocks noGrp="1"/>
          </p:cNvSpPr>
          <p:nvPr>
            <p:ph type="sldNum" sz="quarter" idx="5"/>
          </p:nvPr>
        </p:nvSpPr>
        <p:spPr/>
        <p:txBody>
          <a:bodyPr/>
          <a:lstStyle/>
          <a:p>
            <a:fld id="{FE937B91-FB77-5841-9D03-3A9A864FF907}" type="slidenum">
              <a:rPr lang="en-US" smtClean="0"/>
              <a:pPr/>
              <a:t>6</a:t>
            </a:fld>
            <a:endParaRPr lang="en-US"/>
          </a:p>
        </p:txBody>
      </p:sp>
    </p:spTree>
    <p:extLst>
      <p:ext uri="{BB962C8B-B14F-4D97-AF65-F5344CB8AC3E}">
        <p14:creationId xmlns:p14="http://schemas.microsoft.com/office/powerpoint/2010/main" val="237679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been driving down a lonely road at night, only to be blinded by oncoming high beams that someone forgot to turn off? You have experienced glare! Glare is when light enters our eyes at shallow angles, causing pain and restriction of the pupil, reducing visual acuity. </a:t>
            </a:r>
          </a:p>
        </p:txBody>
      </p:sp>
      <p:sp>
        <p:nvSpPr>
          <p:cNvPr id="4" name="Slide Number Placeholder 3"/>
          <p:cNvSpPr>
            <a:spLocks noGrp="1"/>
          </p:cNvSpPr>
          <p:nvPr>
            <p:ph type="sldNum" sz="quarter" idx="5"/>
          </p:nvPr>
        </p:nvSpPr>
        <p:spPr/>
        <p:txBody>
          <a:bodyPr/>
          <a:lstStyle/>
          <a:p>
            <a:pPr>
              <a:defRPr/>
            </a:pPr>
            <a:fld id="{FE937B91-FB77-5841-9D03-3A9A864FF907}"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46734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Light trespass</a:t>
            </a:r>
            <a:r>
              <a:rPr lang="en-US" baseline="0" dirty="0"/>
              <a:t> from one yard to another.</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Light trespass from one home to another.</a:t>
            </a:r>
          </a:p>
        </p:txBody>
      </p:sp>
      <p:sp>
        <p:nvSpPr>
          <p:cNvPr id="4" name="Slide Number Placeholder 3"/>
          <p:cNvSpPr>
            <a:spLocks noGrp="1"/>
          </p:cNvSpPr>
          <p:nvPr>
            <p:ph type="sldNum" sz="quarter" idx="10"/>
          </p:nvPr>
        </p:nvSpPr>
        <p:spPr/>
        <p:txBody>
          <a:bodyPr/>
          <a:lstStyle/>
          <a:p>
            <a:fld id="{3EF9797E-B163-44F8-9127-C5B07A0C6A4E}"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37B91-FB77-5841-9D03-3A9A864FF907}" type="slidenum">
              <a:rPr lang="en-US" smtClean="0"/>
              <a:pPr/>
              <a:t>12</a:t>
            </a:fld>
            <a:endParaRPr lang="en-US"/>
          </a:p>
        </p:txBody>
      </p:sp>
    </p:spTree>
    <p:extLst>
      <p:ext uri="{BB962C8B-B14F-4D97-AF65-F5344CB8AC3E}">
        <p14:creationId xmlns:p14="http://schemas.microsoft.com/office/powerpoint/2010/main" val="96754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boost the Longest cave</a:t>
            </a:r>
            <a:r>
              <a:rPr lang="en-US" baseline="0" dirty="0"/>
              <a:t> in Texas! The Honey Creek Cavern is approximately 24 miles long.</a:t>
            </a:r>
            <a:endParaRPr lang="en-US" dirty="0"/>
          </a:p>
        </p:txBody>
      </p:sp>
      <p:sp>
        <p:nvSpPr>
          <p:cNvPr id="4" name="Slide Number Placeholder 3"/>
          <p:cNvSpPr>
            <a:spLocks noGrp="1"/>
          </p:cNvSpPr>
          <p:nvPr>
            <p:ph type="sldNum" sz="quarter" idx="10"/>
          </p:nvPr>
        </p:nvSpPr>
        <p:spPr/>
        <p:txBody>
          <a:bodyPr/>
          <a:lstStyle/>
          <a:p>
            <a:fld id="{3EF9797E-B163-44F8-9127-C5B07A0C6A4E}"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3AE4F3-975D-4B2A-8F02-AC6E2BD4E9B0}"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AE4F3-975D-4B2A-8F02-AC6E2BD4E9B0}"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5"/>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5"/>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AE4F3-975D-4B2A-8F02-AC6E2BD4E9B0}"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61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3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87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772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19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8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2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5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AE4F3-975D-4B2A-8F02-AC6E2BD4E9B0}"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7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67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4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61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34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872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772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191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85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AE4F3-975D-4B2A-8F02-AC6E2BD4E9B0}"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59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76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674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3AE4F3-975D-4B2A-8F02-AC6E2BD4E9B0}"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3AE4F3-975D-4B2A-8F02-AC6E2BD4E9B0}"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3AE4F3-975D-4B2A-8F02-AC6E2BD4E9B0}"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AE4F3-975D-4B2A-8F02-AC6E2BD4E9B0}"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3AE4F3-975D-4B2A-8F02-AC6E2BD4E9B0}"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3AE4F3-975D-4B2A-8F02-AC6E2BD4E9B0}"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7BAB2-75A1-4986-A3AB-32C3A16A2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AE4F3-975D-4B2A-8F02-AC6E2BD4E9B0}" type="datetimeFigureOut">
              <a:rPr lang="en-US" smtClean="0"/>
              <a:pPr/>
              <a:t>7/1/2024</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7BAB2-75A1-4986-A3AB-32C3A16A2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4730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47303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comaldarksky.or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hyperlink" Target="http://www.comaldarksky.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naM\Documents\CCFNS Presentations\BGPicture1.jpg"/>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524000" y="923925"/>
            <a:ext cx="9144000" cy="5934075"/>
          </a:xfrm>
        </p:spPr>
        <p:txBody>
          <a:bodyPr>
            <a:normAutofit fontScale="90000"/>
          </a:bodyPr>
          <a:lstStyle/>
          <a:p>
            <a:r>
              <a:rPr lang="en-US" sz="5300" dirty="0">
                <a:solidFill>
                  <a:srgbClr val="FFC000"/>
                </a:solidFill>
                <a:effectLst>
                  <a:outerShdw blurRad="38100" dist="38100" dir="2700000" algn="tl">
                    <a:srgbClr val="000000">
                      <a:alpha val="43137"/>
                    </a:srgbClr>
                  </a:outerShdw>
                </a:effectLst>
              </a:rPr>
              <a:t>Preserving the Night Sky</a:t>
            </a:r>
            <a:br>
              <a:rPr lang="en-US" sz="5300" dirty="0">
                <a:solidFill>
                  <a:srgbClr val="FFC000"/>
                </a:solidFill>
                <a:effectLst>
                  <a:outerShdw blurRad="38100" dist="38100" dir="2700000" algn="tl">
                    <a:srgbClr val="000000">
                      <a:alpha val="43137"/>
                    </a:srgbClr>
                  </a:outerShdw>
                </a:effectLst>
              </a:rPr>
            </a:br>
            <a:r>
              <a:rPr lang="en-US" sz="5300" dirty="0">
                <a:solidFill>
                  <a:srgbClr val="FFC000"/>
                </a:solidFill>
                <a:effectLst>
                  <a:outerShdw blurRad="38100" dist="38100" dir="2700000" algn="tl">
                    <a:srgbClr val="000000">
                      <a:alpha val="43137"/>
                    </a:srgbClr>
                  </a:outerShdw>
                </a:effectLst>
              </a:rPr>
              <a:t>and</a:t>
            </a:r>
            <a:br>
              <a:rPr lang="en-US" sz="5300" dirty="0">
                <a:solidFill>
                  <a:srgbClr val="FFC000"/>
                </a:solidFill>
                <a:effectLst>
                  <a:outerShdw blurRad="38100" dist="38100" dir="2700000" algn="tl">
                    <a:srgbClr val="000000">
                      <a:alpha val="43137"/>
                    </a:srgbClr>
                  </a:outerShdw>
                </a:effectLst>
              </a:rPr>
            </a:br>
            <a:r>
              <a:rPr lang="en-US" sz="5300" dirty="0">
                <a:solidFill>
                  <a:srgbClr val="FFC000"/>
                </a:solidFill>
                <a:effectLst>
                  <a:outerShdw blurRad="38100" dist="38100" dir="2700000" algn="tl">
                    <a:srgbClr val="000000">
                      <a:alpha val="43137"/>
                    </a:srgbClr>
                  </a:outerShdw>
                </a:effectLst>
              </a:rPr>
              <a:t>Reducing Light Pollution</a:t>
            </a:r>
            <a:br>
              <a:rPr lang="en-US" sz="5300" dirty="0">
                <a:solidFill>
                  <a:srgbClr val="FFC000"/>
                </a:solidFill>
                <a:effectLst>
                  <a:outerShdw blurRad="38100" dist="38100" dir="2700000" algn="tl">
                    <a:srgbClr val="000000">
                      <a:alpha val="43137"/>
                    </a:srgbClr>
                  </a:outerShdw>
                </a:effectLst>
              </a:rPr>
            </a:br>
            <a:r>
              <a:rPr lang="en-US" sz="3100" dirty="0">
                <a:solidFill>
                  <a:srgbClr val="FFC000"/>
                </a:solidFill>
                <a:effectLst>
                  <a:outerShdw blurRad="38100" dist="38100" dir="2700000" algn="tl">
                    <a:srgbClr val="000000">
                      <a:alpha val="43137"/>
                    </a:srgbClr>
                  </a:outerShdw>
                </a:effectLst>
              </a:rPr>
              <a:t>by </a:t>
            </a:r>
            <a:br>
              <a:rPr lang="en-US" sz="4800" dirty="0">
                <a:solidFill>
                  <a:srgbClr val="FFC000"/>
                </a:solidFill>
                <a:effectLst>
                  <a:outerShdw blurRad="38100" dist="38100" dir="2700000" algn="tl">
                    <a:srgbClr val="000000">
                      <a:alpha val="43137"/>
                    </a:srgbClr>
                  </a:outerShdw>
                </a:effectLst>
              </a:rPr>
            </a:br>
            <a:r>
              <a:rPr lang="en-US" sz="4000" dirty="0">
                <a:solidFill>
                  <a:srgbClr val="FFC000"/>
                </a:solidFill>
                <a:effectLst>
                  <a:outerShdw blurRad="38100" dist="38100" dir="2700000" algn="tl">
                    <a:srgbClr val="000000">
                      <a:alpha val="43137"/>
                    </a:srgbClr>
                  </a:outerShdw>
                </a:effectLst>
              </a:rPr>
              <a:t>Comal County Friends of the Night Sky</a:t>
            </a:r>
            <a:br>
              <a:rPr lang="en-US" sz="4800" dirty="0">
                <a:solidFill>
                  <a:srgbClr val="FFC000"/>
                </a:solidFill>
                <a:effectLst>
                  <a:outerShdw blurRad="38100" dist="38100" dir="2700000" algn="tl">
                    <a:srgbClr val="000000">
                      <a:alpha val="43137"/>
                    </a:srgbClr>
                  </a:outerShdw>
                </a:effectLst>
              </a:rPr>
            </a:br>
            <a:br>
              <a:rPr lang="en-US" sz="4800" dirty="0">
                <a:solidFill>
                  <a:srgbClr val="FFC000"/>
                </a:solidFill>
                <a:effectLst>
                  <a:outerShdw blurRad="38100" dist="38100" dir="2700000" algn="tl">
                    <a:srgbClr val="000000">
                      <a:alpha val="43137"/>
                    </a:srgbClr>
                  </a:outerShdw>
                </a:effectLst>
              </a:rPr>
            </a:br>
            <a:br>
              <a:rPr lang="en-US" sz="4800" dirty="0">
                <a:solidFill>
                  <a:srgbClr val="FFC000"/>
                </a:solidFill>
              </a:rPr>
            </a:br>
            <a:br>
              <a:rPr lang="en-US" dirty="0">
                <a:solidFill>
                  <a:srgbClr val="FFC000"/>
                </a:solidFill>
              </a:rPr>
            </a:br>
            <a:endParaRPr lang="en-US"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800350" y="5610226"/>
            <a:ext cx="6467476" cy="301429"/>
          </a:xfrm>
          <a:prstGeom prst="rect">
            <a:avLst/>
          </a:prstGeom>
        </p:spPr>
        <p:txBody>
          <a:bodyPr wrap="square" lIns="91440" tIns="45720" rIns="91440" bIns="45720" anchor="t">
            <a:spAutoFit/>
          </a:bodyPr>
          <a:lstStyle/>
          <a:p>
            <a:pPr algn="r">
              <a:lnSpc>
                <a:spcPct val="71428"/>
              </a:lnSpc>
            </a:pPr>
            <a:r>
              <a:rPr lang="en-US" b="1" spc="71" dirty="0">
                <a:solidFill>
                  <a:schemeClr val="bg1"/>
                </a:solidFill>
                <a:latin typeface="Raleway"/>
              </a:rPr>
              <a:t>Presentation For Educational Purposes Only </a:t>
            </a:r>
            <a:endParaRPr lang="en-US"/>
          </a:p>
        </p:txBody>
      </p:sp>
    </p:spTree>
    <p:extLst>
      <p:ext uri="{BB962C8B-B14F-4D97-AF65-F5344CB8AC3E}">
        <p14:creationId xmlns:p14="http://schemas.microsoft.com/office/powerpoint/2010/main" val="16706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50000"/>
                </a:schemeClr>
              </a:solidFill>
            </a:endParaRPr>
          </a:p>
        </p:txBody>
      </p:sp>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524000" y="1085851"/>
            <a:ext cx="9144000" cy="3088772"/>
          </a:xfrm>
        </p:spPr>
        <p:txBody>
          <a:bodyPr>
            <a:normAutofit/>
          </a:bodyPr>
          <a:lstStyle/>
          <a:p>
            <a:r>
              <a:rPr lang="en-US" sz="5400" dirty="0">
                <a:solidFill>
                  <a:srgbClr val="FFC000"/>
                </a:solidFill>
                <a:effectLst>
                  <a:outerShdw blurRad="38100" dist="38100" dir="2700000" algn="tl">
                    <a:srgbClr val="000000">
                      <a:alpha val="43137"/>
                    </a:srgbClr>
                  </a:outerShdw>
                </a:effectLst>
              </a:rPr>
              <a:t>But I feel more secure at night with security lights!</a:t>
            </a:r>
          </a:p>
        </p:txBody>
      </p:sp>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1504950" y="3895725"/>
            <a:ext cx="9163050" cy="1504950"/>
          </a:xfrm>
        </p:spPr>
        <p:txBody>
          <a:bodyPr>
            <a:normAutofit/>
          </a:bodyPr>
          <a:lstStyle/>
          <a:p>
            <a:r>
              <a:rPr lang="en-US" sz="4400" dirty="0">
                <a:solidFill>
                  <a:schemeClr val="bg1"/>
                </a:solidFill>
                <a:effectLst>
                  <a:outerShdw blurRad="38100" dist="38100" dir="2700000" algn="tl">
                    <a:srgbClr val="000000">
                      <a:alpha val="43137"/>
                    </a:srgbClr>
                  </a:outerShdw>
                </a:effectLst>
              </a:rPr>
              <a:t>Typical security lights aren’t so secure</a:t>
            </a:r>
          </a:p>
          <a:p>
            <a:r>
              <a:rPr lang="en-US" sz="4000" dirty="0">
                <a:solidFill>
                  <a:schemeClr val="bg1"/>
                </a:solidFill>
                <a:effectLst>
                  <a:outerShdw blurRad="38100" dist="38100" dir="2700000" algn="tl">
                    <a:srgbClr val="000000">
                      <a:alpha val="43137"/>
                    </a:srgbClr>
                  </a:outerShdw>
                </a:effectLst>
              </a:rPr>
              <a:t>Because of…GLARE!</a:t>
            </a:r>
          </a:p>
        </p:txBody>
      </p:sp>
    </p:spTree>
    <p:extLst>
      <p:ext uri="{BB962C8B-B14F-4D97-AF65-F5344CB8AC3E}">
        <p14:creationId xmlns:p14="http://schemas.microsoft.com/office/powerpoint/2010/main" val="34304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52D2C-6600-4442-AB7C-96E642C640F7}"/>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500"/>
                    </a14:imgEffect>
                    <a14:imgEffect>
                      <a14:brightnessContrast bright="-5000" contrast="18000"/>
                    </a14:imgEffect>
                  </a14:imgLayer>
                </a14:imgProps>
              </a:ext>
              <a:ext uri="{28A0092B-C50C-407E-A947-70E740481C1C}">
                <a14:useLocalDpi xmlns:a14="http://schemas.microsoft.com/office/drawing/2010/main" val="0"/>
              </a:ext>
            </a:extLst>
          </a:blip>
          <a:stretch>
            <a:fillRect/>
          </a:stretch>
        </p:blipFill>
        <p:spPr>
          <a:xfrm>
            <a:off x="-143436" y="-292099"/>
            <a:ext cx="12434048" cy="7490759"/>
          </a:xfrm>
          <a:prstGeom prst="rect">
            <a:avLst/>
          </a:prstGeom>
        </p:spPr>
      </p:pic>
      <p:sp>
        <p:nvSpPr>
          <p:cNvPr id="3" name="TextBox 7">
            <a:extLst>
              <a:ext uri="{FF2B5EF4-FFF2-40B4-BE49-F238E27FC236}">
                <a16:creationId xmlns:a16="http://schemas.microsoft.com/office/drawing/2014/main" id="{8401E4C1-55C9-CF45-8B20-21319AF0305F}"/>
              </a:ext>
            </a:extLst>
          </p:cNvPr>
          <p:cNvSpPr txBox="1"/>
          <p:nvPr/>
        </p:nvSpPr>
        <p:spPr>
          <a:xfrm>
            <a:off x="1733551" y="499768"/>
            <a:ext cx="9501188" cy="1195135"/>
          </a:xfrm>
          <a:prstGeom prst="rect">
            <a:avLst/>
          </a:prstGeom>
        </p:spPr>
        <p:txBody>
          <a:bodyPr wrap="square" lIns="0" tIns="0" rIns="0" bIns="0" rtlCol="0" anchor="t">
            <a:spAutoFit/>
          </a:bodyPr>
          <a:lstStyle/>
          <a:p>
            <a:pPr algn="ctr">
              <a:lnSpc>
                <a:spcPct val="67724"/>
              </a:lnSpc>
            </a:pPr>
            <a:r>
              <a:rPr lang="en-US" sz="6000" b="1" spc="85" dirty="0">
                <a:solidFill>
                  <a:schemeClr val="bg1"/>
                </a:solidFill>
                <a:latin typeface="Raleway"/>
              </a:rPr>
              <a:t>     </a:t>
            </a:r>
            <a:r>
              <a:rPr lang="en-US" sz="6000" b="1" spc="85" dirty="0">
                <a:solidFill>
                  <a:schemeClr val="bg1"/>
                </a:solidFill>
                <a:effectLst>
                  <a:outerShdw blurRad="38100" dist="38100" dir="2700000" algn="tl">
                    <a:srgbClr val="000000">
                      <a:alpha val="43137"/>
                    </a:srgbClr>
                  </a:outerShdw>
                </a:effectLst>
                <a:latin typeface="Raleway"/>
              </a:rPr>
              <a:t>GLARE!</a:t>
            </a:r>
            <a:endParaRPr lang="en-US"/>
          </a:p>
          <a:p>
            <a:pPr algn="r">
              <a:lnSpc>
                <a:spcPct val="126984"/>
              </a:lnSpc>
            </a:pPr>
            <a:r>
              <a:rPr lang="en-US" sz="3200" b="1" spc="85" dirty="0">
                <a:solidFill>
                  <a:schemeClr val="bg1"/>
                </a:solidFill>
                <a:effectLst>
                  <a:outerShdw blurRad="38100" dist="38100" dir="2700000" algn="tl">
                    <a:srgbClr val="000000">
                      <a:alpha val="43137"/>
                    </a:srgbClr>
                  </a:outerShdw>
                </a:effectLst>
                <a:latin typeface="Raleway"/>
              </a:rPr>
              <a:t>IT’S HARD TO SEE THE HIDING TRESPASSER</a:t>
            </a:r>
          </a:p>
        </p:txBody>
      </p:sp>
      <p:sp>
        <p:nvSpPr>
          <p:cNvPr id="4" name="TextBox 7">
            <a:extLst>
              <a:ext uri="{FF2B5EF4-FFF2-40B4-BE49-F238E27FC236}">
                <a16:creationId xmlns:a16="http://schemas.microsoft.com/office/drawing/2014/main" id="{AD588628-5045-684F-8314-EB52983D16BE}"/>
              </a:ext>
            </a:extLst>
          </p:cNvPr>
          <p:cNvSpPr txBox="1"/>
          <p:nvPr/>
        </p:nvSpPr>
        <p:spPr>
          <a:xfrm>
            <a:off x="8077201" y="6477001"/>
            <a:ext cx="3811131" cy="188065"/>
          </a:xfrm>
          <a:prstGeom prst="rect">
            <a:avLst/>
          </a:prstGeom>
        </p:spPr>
        <p:txBody>
          <a:bodyPr lIns="0" tIns="0" rIns="0" bIns="0" rtlCol="0" anchor="t">
            <a:spAutoFit/>
          </a:bodyPr>
          <a:lstStyle/>
          <a:p>
            <a:pPr algn="r">
              <a:lnSpc>
                <a:spcPct val="107142"/>
              </a:lnSpc>
            </a:pPr>
            <a:r>
              <a:rPr lang="en-US" sz="1200" b="1" spc="71" dirty="0">
                <a:solidFill>
                  <a:schemeClr val="bg1"/>
                </a:solidFill>
                <a:latin typeface="Raleway"/>
              </a:rPr>
              <a:t>International Dark-Sky Association | 2019</a:t>
            </a:r>
            <a:endParaRPr lang="en-US"/>
          </a:p>
        </p:txBody>
      </p:sp>
    </p:spTree>
    <p:extLst>
      <p:ext uri="{BB962C8B-B14F-4D97-AF65-F5344CB8AC3E}">
        <p14:creationId xmlns:p14="http://schemas.microsoft.com/office/powerpoint/2010/main" val="858050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0762"/>
            <a:ext cx="6450184" cy="7218762"/>
            <a:chOff x="0" y="0"/>
            <a:chExt cx="11607801" cy="15087600"/>
          </a:xfrm>
        </p:grpSpPr>
        <p:pic>
          <p:nvPicPr>
            <p:cNvPr id="3" name="Picture 3"/>
            <p:cNvPicPr>
              <a:picLocks noChangeAspect="1"/>
            </p:cNvPicPr>
            <p:nvPr/>
          </p:nvPicPr>
          <p:blipFill>
            <a:blip r:embed="rId3" cstate="print"/>
            <a:srcRect l="8464" r="8464"/>
            <a:stretch>
              <a:fillRect/>
            </a:stretch>
          </p:blipFill>
          <p:spPr>
            <a:xfrm>
              <a:off x="0" y="0"/>
              <a:ext cx="11607801" cy="7543800"/>
            </a:xfrm>
            <a:prstGeom prst="rect">
              <a:avLst/>
            </a:prstGeom>
          </p:spPr>
        </p:pic>
        <p:pic>
          <p:nvPicPr>
            <p:cNvPr id="4" name="Picture 4"/>
            <p:cNvPicPr>
              <a:picLocks noChangeAspect="1"/>
            </p:cNvPicPr>
            <p:nvPr/>
          </p:nvPicPr>
          <p:blipFill>
            <a:blip r:embed="rId4" cstate="print"/>
            <a:srcRect l="8464" r="8464"/>
            <a:stretch>
              <a:fillRect/>
            </a:stretch>
          </p:blipFill>
          <p:spPr>
            <a:xfrm>
              <a:off x="0" y="7543800"/>
              <a:ext cx="11607801" cy="7543800"/>
            </a:xfrm>
            <a:prstGeom prst="rect">
              <a:avLst/>
            </a:prstGeom>
          </p:spPr>
        </p:pic>
      </p:grpSp>
      <p:sp>
        <p:nvSpPr>
          <p:cNvPr id="5" name="AutoShape 5"/>
          <p:cNvSpPr/>
          <p:nvPr/>
        </p:nvSpPr>
        <p:spPr>
          <a:xfrm rot="610892">
            <a:off x="5848816" y="-263947"/>
            <a:ext cx="8441088" cy="8261438"/>
          </a:xfrm>
          <a:prstGeom prst="rect">
            <a:avLst/>
          </a:prstGeom>
          <a:solidFill>
            <a:schemeClr val="bg1"/>
          </a:solidFill>
        </p:spPr>
        <p:txBody>
          <a:bodyPr/>
          <a:lstStyle/>
          <a:p>
            <a:endParaRPr lang="en-US"/>
          </a:p>
        </p:txBody>
      </p:sp>
      <p:grpSp>
        <p:nvGrpSpPr>
          <p:cNvPr id="6" name="Group 6"/>
          <p:cNvGrpSpPr/>
          <p:nvPr/>
        </p:nvGrpSpPr>
        <p:grpSpPr>
          <a:xfrm>
            <a:off x="6011214" y="1210594"/>
            <a:ext cx="6430933" cy="4661328"/>
            <a:chOff x="-841842" y="-850775"/>
            <a:chExt cx="12333018" cy="6814681"/>
          </a:xfrm>
        </p:grpSpPr>
        <p:sp>
          <p:nvSpPr>
            <p:cNvPr id="7" name="TextBox 7"/>
            <p:cNvSpPr txBox="1"/>
            <p:nvPr/>
          </p:nvSpPr>
          <p:spPr>
            <a:xfrm>
              <a:off x="-841842" y="-850775"/>
              <a:ext cx="11465778" cy="1769457"/>
            </a:xfrm>
            <a:prstGeom prst="rect">
              <a:avLst/>
            </a:prstGeom>
          </p:spPr>
          <p:txBody>
            <a:bodyPr lIns="0" tIns="0" rIns="0" bIns="0" rtlCol="0" anchor="t">
              <a:spAutoFit/>
            </a:bodyPr>
            <a:lstStyle/>
            <a:p>
              <a:pPr algn="ctr">
                <a:lnSpc>
                  <a:spcPct val="95611"/>
                </a:lnSpc>
              </a:pPr>
              <a:r>
                <a:rPr lang="en-US" sz="4267" b="1" spc="85" dirty="0">
                  <a:solidFill>
                    <a:srgbClr val="16325C"/>
                  </a:solidFill>
                  <a:effectLst>
                    <a:outerShdw blurRad="38100" dist="38100" dir="2700000" algn="tl">
                      <a:srgbClr val="000000">
                        <a:alpha val="43137"/>
                      </a:srgbClr>
                    </a:outerShdw>
                  </a:effectLst>
                  <a:latin typeface="Raleway"/>
                </a:rPr>
                <a:t>MYTH</a:t>
              </a:r>
              <a:endParaRPr lang="en-US"/>
            </a:p>
            <a:p>
              <a:pPr algn="ctr">
                <a:lnSpc>
                  <a:spcPct val="112874"/>
                </a:lnSpc>
              </a:pPr>
              <a:r>
                <a:rPr lang="en-US" sz="3600" b="1" spc="85" dirty="0">
                  <a:solidFill>
                    <a:srgbClr val="16325C"/>
                  </a:solidFill>
                  <a:effectLst>
                    <a:outerShdw blurRad="38100" dist="38100" dir="2700000" algn="tl">
                      <a:srgbClr val="000000">
                        <a:alpha val="43137"/>
                      </a:srgbClr>
                    </a:outerShdw>
                  </a:effectLst>
                  <a:latin typeface="Raleway"/>
                </a:rPr>
                <a:t>MORE LIGHT IS SAFER</a:t>
              </a:r>
            </a:p>
          </p:txBody>
        </p:sp>
        <p:sp>
          <p:nvSpPr>
            <p:cNvPr id="11" name="TextBox 11"/>
            <p:cNvSpPr txBox="1"/>
            <p:nvPr/>
          </p:nvSpPr>
          <p:spPr>
            <a:xfrm>
              <a:off x="1" y="5451705"/>
              <a:ext cx="11491175" cy="512201"/>
            </a:xfrm>
            <a:prstGeom prst="rect">
              <a:avLst/>
            </a:prstGeom>
          </p:spPr>
          <p:txBody>
            <a:bodyPr lIns="0" tIns="0" rIns="0" bIns="0" rtlCol="0" anchor="t">
              <a:spAutoFit/>
            </a:bodyPr>
            <a:lstStyle/>
            <a:p>
              <a:pPr algn="r">
                <a:lnSpc>
                  <a:spcPct val="136121"/>
                </a:lnSpc>
              </a:pPr>
              <a:endParaRPr lang="en-US" sz="1867" spc="112" dirty="0">
                <a:solidFill>
                  <a:srgbClr val="364182"/>
                </a:solidFill>
                <a:latin typeface="Raleway"/>
              </a:endParaRPr>
            </a:p>
          </p:txBody>
        </p:sp>
      </p:grpSp>
      <p:sp>
        <p:nvSpPr>
          <p:cNvPr id="10" name="TextBox 7">
            <a:extLst>
              <a:ext uri="{FF2B5EF4-FFF2-40B4-BE49-F238E27FC236}">
                <a16:creationId xmlns:a16="http://schemas.microsoft.com/office/drawing/2014/main" id="{E765675D-B1E9-B64F-86B9-57F68ADB5F2C}"/>
              </a:ext>
            </a:extLst>
          </p:cNvPr>
          <p:cNvSpPr txBox="1"/>
          <p:nvPr/>
        </p:nvSpPr>
        <p:spPr>
          <a:xfrm>
            <a:off x="8077201" y="6477001"/>
            <a:ext cx="3811131" cy="188065"/>
          </a:xfrm>
          <a:prstGeom prst="rect">
            <a:avLst/>
          </a:prstGeom>
        </p:spPr>
        <p:txBody>
          <a:bodyPr lIns="0" tIns="0" rIns="0" bIns="0" rtlCol="0" anchor="t">
            <a:spAutoFit/>
          </a:bodyPr>
          <a:lstStyle/>
          <a:p>
            <a:pPr algn="r">
              <a:lnSpc>
                <a:spcPct val="107142"/>
              </a:lnSpc>
            </a:pPr>
            <a:r>
              <a:rPr lang="en-US" sz="1200" b="1" spc="71" dirty="0">
                <a:solidFill>
                  <a:schemeClr val="bg1"/>
                </a:solidFill>
                <a:latin typeface="Raleway"/>
              </a:rPr>
              <a:t>The International Dark-Sky Association | 2019</a:t>
            </a:r>
            <a:endParaRPr lang="en-US"/>
          </a:p>
        </p:txBody>
      </p:sp>
      <p:sp>
        <p:nvSpPr>
          <p:cNvPr id="12" name="TextBox 7">
            <a:extLst>
              <a:ext uri="{FF2B5EF4-FFF2-40B4-BE49-F238E27FC236}">
                <a16:creationId xmlns:a16="http://schemas.microsoft.com/office/drawing/2014/main" id="{C156987C-A345-3A46-9698-264140EDB377}"/>
              </a:ext>
            </a:extLst>
          </p:cNvPr>
          <p:cNvSpPr txBox="1"/>
          <p:nvPr/>
        </p:nvSpPr>
        <p:spPr>
          <a:xfrm>
            <a:off x="7321551" y="6076950"/>
            <a:ext cx="3811131" cy="188065"/>
          </a:xfrm>
          <a:prstGeom prst="rect">
            <a:avLst/>
          </a:prstGeom>
        </p:spPr>
        <p:txBody>
          <a:bodyPr wrap="square" lIns="0" tIns="0" rIns="0" bIns="0" rtlCol="0" anchor="t">
            <a:spAutoFit/>
          </a:bodyPr>
          <a:lstStyle/>
          <a:p>
            <a:pPr algn="r">
              <a:lnSpc>
                <a:spcPct val="107142"/>
              </a:lnSpc>
            </a:pPr>
            <a:r>
              <a:rPr lang="en-US" sz="1200" b="1" spc="71" dirty="0">
                <a:solidFill>
                  <a:srgbClr val="16325C"/>
                </a:solidFill>
                <a:latin typeface="Raleway"/>
              </a:rPr>
              <a:t>International Dark-Sky Association | 2019</a:t>
            </a:r>
            <a:endParaRPr lang="en-US"/>
          </a:p>
        </p:txBody>
      </p:sp>
      <p:sp>
        <p:nvSpPr>
          <p:cNvPr id="13" name="AutoShape 6">
            <a:extLst>
              <a:ext uri="{FF2B5EF4-FFF2-40B4-BE49-F238E27FC236}">
                <a16:creationId xmlns:a16="http://schemas.microsoft.com/office/drawing/2014/main" id="{840CA29E-C12A-45D7-9BED-347A313CCAE2}"/>
              </a:ext>
            </a:extLst>
          </p:cNvPr>
          <p:cNvSpPr/>
          <p:nvPr/>
        </p:nvSpPr>
        <p:spPr>
          <a:xfrm flipV="1">
            <a:off x="6602539" y="2603452"/>
            <a:ext cx="4961933" cy="52577"/>
          </a:xfrm>
          <a:prstGeom prst="rect">
            <a:avLst/>
          </a:prstGeom>
          <a:solidFill>
            <a:srgbClr val="364182">
              <a:alpha val="69803"/>
            </a:srgbClr>
          </a:solidFill>
        </p:spPr>
        <p:txBody>
          <a:bodyPr/>
          <a:lstStyle/>
          <a:p>
            <a:endParaRPr lang="en-US"/>
          </a:p>
        </p:txBody>
      </p:sp>
      <p:sp>
        <p:nvSpPr>
          <p:cNvPr id="9" name="Oval 8">
            <a:extLst>
              <a:ext uri="{FF2B5EF4-FFF2-40B4-BE49-F238E27FC236}">
                <a16:creationId xmlns:a16="http://schemas.microsoft.com/office/drawing/2014/main" id="{B8248717-153E-469B-B39F-EE8FCBCAC0A8}"/>
              </a:ext>
            </a:extLst>
          </p:cNvPr>
          <p:cNvSpPr/>
          <p:nvPr/>
        </p:nvSpPr>
        <p:spPr>
          <a:xfrm>
            <a:off x="3619177" y="4682838"/>
            <a:ext cx="825095" cy="169949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C8E017-05F5-5832-429E-BBA4335D2071}"/>
              </a:ext>
            </a:extLst>
          </p:cNvPr>
          <p:cNvSpPr/>
          <p:nvPr/>
        </p:nvSpPr>
        <p:spPr>
          <a:xfrm>
            <a:off x="6313631" y="2962275"/>
            <a:ext cx="5725970" cy="2695152"/>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2">
                    <a:lumMod val="50000"/>
                  </a:schemeClr>
                </a:solidFill>
                <a:effectLst>
                  <a:outerShdw blurRad="38100" dist="38100" dir="2700000" algn="tl">
                    <a:srgbClr val="000000">
                      <a:alpha val="43137"/>
                    </a:srgbClr>
                  </a:outerShdw>
                </a:effectLst>
              </a:rPr>
              <a:t>REALITY</a:t>
            </a:r>
          </a:p>
          <a:p>
            <a:pPr algn="ctr"/>
            <a:r>
              <a:rPr lang="en-US" sz="4400" b="1" dirty="0">
                <a:solidFill>
                  <a:schemeClr val="accent2">
                    <a:lumMod val="50000"/>
                  </a:schemeClr>
                </a:solidFill>
                <a:effectLst>
                  <a:outerShdw blurRad="38100" dist="38100" dir="2700000" algn="tl">
                    <a:srgbClr val="000000">
                      <a:alpha val="43137"/>
                    </a:srgbClr>
                  </a:outerShdw>
                </a:effectLst>
              </a:rPr>
              <a:t>WELL DESIGNED LIGHTING IS SAFER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Picture1.jpg"/>
          <p:cNvPicPr>
            <a:picLocks noChangeAspect="1"/>
          </p:cNvPicPr>
          <p:nvPr/>
        </p:nvPicPr>
        <p:blipFill>
          <a:blip r:embed="rId3" cstate="print"/>
          <a:stretch>
            <a:fillRect/>
          </a:stretch>
        </p:blipFill>
        <p:spPr>
          <a:xfrm>
            <a:off x="9308" y="0"/>
            <a:ext cx="12182694" cy="6858000"/>
          </a:xfrm>
          <a:prstGeom prst="rect">
            <a:avLst/>
          </a:prstGeom>
        </p:spPr>
      </p:pic>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057275" y="200025"/>
            <a:ext cx="9839325" cy="3143250"/>
          </a:xfrm>
        </p:spPr>
        <p:txBody>
          <a:bodyPr>
            <a:normAutofit/>
          </a:bodyPr>
          <a:lstStyle/>
          <a:p>
            <a:r>
              <a:rPr lang="en-US" dirty="0">
                <a:solidFill>
                  <a:srgbClr val="FFC000"/>
                </a:solidFill>
                <a:effectLst>
                  <a:outerShdw blurRad="38100" dist="38100" dir="2700000" algn="tl">
                    <a:srgbClr val="000000">
                      <a:alpha val="43137"/>
                    </a:srgbClr>
                  </a:outerShdw>
                </a:effectLst>
              </a:rPr>
              <a:t>Comal County has places we need to protect from Light Pollution.</a:t>
            </a:r>
          </a:p>
        </p:txBody>
      </p:sp>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1238250" y="3381374"/>
            <a:ext cx="10420349" cy="3133726"/>
          </a:xfrm>
        </p:spPr>
        <p:txBody>
          <a:bodyPr>
            <a:noAutofit/>
          </a:bodyPr>
          <a:lstStyle/>
          <a:p>
            <a:pPr algn="l">
              <a:buFont typeface="Arial" pitchFamily="34" charset="0"/>
              <a:buChar char="•"/>
            </a:pPr>
            <a:r>
              <a:rPr lang="en-US" sz="3200" dirty="0">
                <a:solidFill>
                  <a:schemeClr val="bg1"/>
                </a:solidFill>
                <a:effectLst>
                  <a:outerShdw blurRad="38100" dist="38100" dir="2700000" algn="tl">
                    <a:srgbClr val="000000">
                      <a:alpha val="43137"/>
                    </a:srgbClr>
                  </a:outerShdw>
                </a:effectLst>
              </a:rPr>
              <a:t>Our Beautiful Cities and Wild Open Spaces</a:t>
            </a:r>
          </a:p>
          <a:p>
            <a:pPr algn="l">
              <a:buFont typeface="Arial" pitchFamily="34" charset="0"/>
              <a:buChar char="•"/>
            </a:pPr>
            <a:r>
              <a:rPr lang="en-US" dirty="0">
                <a:solidFill>
                  <a:schemeClr val="bg1"/>
                </a:solidFill>
                <a:effectLst>
                  <a:outerShdw blurRad="38100" dist="38100" dir="2700000" algn="tl">
                    <a:srgbClr val="000000">
                      <a:alpha val="43137"/>
                    </a:srgbClr>
                  </a:outerShdw>
                </a:effectLst>
              </a:rPr>
              <a:t>JBSA-Camp </a:t>
            </a:r>
            <a:r>
              <a:rPr lang="en-US" dirty="0" err="1">
                <a:solidFill>
                  <a:schemeClr val="bg1"/>
                </a:solidFill>
                <a:effectLst>
                  <a:outerShdw blurRad="38100" dist="38100" dir="2700000" algn="tl">
                    <a:srgbClr val="000000">
                      <a:alpha val="43137"/>
                    </a:srgbClr>
                  </a:outerShdw>
                </a:effectLst>
              </a:rPr>
              <a:t>Bullis</a:t>
            </a:r>
            <a:r>
              <a:rPr lang="en-US" dirty="0">
                <a:solidFill>
                  <a:schemeClr val="bg1"/>
                </a:solidFill>
                <a:effectLst>
                  <a:outerShdw blurRad="38100" dist="38100" dir="2700000" algn="tl">
                    <a:srgbClr val="000000">
                      <a:alpha val="43137"/>
                    </a:srgbClr>
                  </a:outerShdw>
                </a:effectLst>
              </a:rPr>
              <a:t> (Bexar County)</a:t>
            </a:r>
          </a:p>
          <a:p>
            <a:pPr algn="l">
              <a:buFont typeface="Arial" pitchFamily="34" charset="0"/>
              <a:buChar char="•"/>
            </a:pPr>
            <a:r>
              <a:rPr lang="en-US" dirty="0">
                <a:solidFill>
                  <a:schemeClr val="bg1"/>
                </a:solidFill>
                <a:effectLst>
                  <a:outerShdw blurRad="38100" dist="38100" dir="2700000" algn="tl">
                    <a:srgbClr val="000000">
                      <a:alpha val="43137"/>
                    </a:srgbClr>
                  </a:outerShdw>
                </a:effectLst>
              </a:rPr>
              <a:t>Guadalupe River State Park and Honey Creek Natural Area</a:t>
            </a:r>
          </a:p>
          <a:p>
            <a:pPr algn="l">
              <a:buFont typeface="Arial" pitchFamily="34" charset="0"/>
              <a:buChar char="•"/>
            </a:pPr>
            <a:r>
              <a:rPr lang="en-US" dirty="0">
                <a:solidFill>
                  <a:schemeClr val="bg1"/>
                </a:solidFill>
                <a:effectLst>
                  <a:outerShdw blurRad="38100" dist="38100" dir="2700000" algn="tl">
                    <a:srgbClr val="000000">
                      <a:alpha val="43137"/>
                    </a:srgbClr>
                  </a:outerShdw>
                </a:effectLst>
              </a:rPr>
              <a:t>Bracken Cave Preserve</a:t>
            </a:r>
          </a:p>
          <a:p>
            <a:pPr algn="l">
              <a:buFont typeface="Arial" pitchFamily="34" charset="0"/>
              <a:buChar char="•"/>
            </a:pPr>
            <a:r>
              <a:rPr lang="en-US" sz="3200" dirty="0">
                <a:solidFill>
                  <a:schemeClr val="bg1"/>
                </a:solidFill>
                <a:effectLst>
                  <a:outerShdw blurRad="38100" dist="38100" dir="2700000" algn="tl">
                    <a:srgbClr val="000000">
                      <a:alpha val="43137"/>
                    </a:srgbClr>
                  </a:outerShdw>
                </a:effectLst>
              </a:rPr>
              <a:t>Canyon Lake</a:t>
            </a:r>
          </a:p>
        </p:txBody>
      </p:sp>
    </p:spTree>
    <p:extLst>
      <p:ext uri="{BB962C8B-B14F-4D97-AF65-F5344CB8AC3E}">
        <p14:creationId xmlns:p14="http://schemas.microsoft.com/office/powerpoint/2010/main" val="34601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16D"/>
              </a:solidFill>
            </a:endParaRPr>
          </a:p>
        </p:txBody>
      </p:sp>
      <p:pic>
        <p:nvPicPr>
          <p:cNvPr id="7" name="Picture 6" descr="Camp-Bullis_SL2-scaled.jpg"/>
          <p:cNvPicPr>
            <a:picLocks noChangeAspect="1"/>
          </p:cNvPicPr>
          <p:nvPr/>
        </p:nvPicPr>
        <p:blipFill>
          <a:blip r:embed="rId3" cstate="print"/>
          <a:stretch>
            <a:fillRect/>
          </a:stretch>
        </p:blipFill>
        <p:spPr>
          <a:xfrm>
            <a:off x="2444047" y="495300"/>
            <a:ext cx="7899477" cy="5991225"/>
          </a:xfrm>
          <a:prstGeom prst="rect">
            <a:avLst/>
          </a:prstGeom>
          <a:ln>
            <a:solidFill>
              <a:srgbClr val="08121E"/>
            </a:solidFill>
          </a:ln>
        </p:spPr>
      </p:pic>
      <p:pic>
        <p:nvPicPr>
          <p:cNvPr id="5" name="Content Placeholder 4" descr="MEDCoE StudentsNight TrainCampBullis.jpg"/>
          <p:cNvPicPr>
            <a:picLocks noGrp="1" noChangeAspect="1"/>
          </p:cNvPicPr>
          <p:nvPr>
            <p:ph sz="half" idx="1"/>
          </p:nvPr>
        </p:nvPicPr>
        <p:blipFill>
          <a:blip r:embed="rId4" cstate="print"/>
          <a:stretch>
            <a:fillRect/>
          </a:stretch>
        </p:blipFill>
        <p:spPr>
          <a:xfrm>
            <a:off x="561975" y="1047750"/>
            <a:ext cx="2883679" cy="2647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CBDSZ_Sign.jpg"/>
          <p:cNvPicPr>
            <a:picLocks noGrp="1" noChangeAspect="1"/>
          </p:cNvPicPr>
          <p:nvPr>
            <p:ph sz="half" idx="2"/>
          </p:nvPr>
        </p:nvPicPr>
        <p:blipFill>
          <a:blip r:embed="rId5" cstate="print"/>
          <a:stretch>
            <a:fillRect/>
          </a:stretch>
        </p:blipFill>
        <p:spPr>
          <a:xfrm>
            <a:off x="9239873" y="2067980"/>
            <a:ext cx="2685427" cy="2303996"/>
          </a:xfrm>
        </p:spPr>
      </p:pic>
      <p:sp>
        <p:nvSpPr>
          <p:cNvPr id="2" name="Title 1"/>
          <p:cNvSpPr>
            <a:spLocks noGrp="1"/>
          </p:cNvSpPr>
          <p:nvPr>
            <p:ph type="title"/>
          </p:nvPr>
        </p:nvSpPr>
        <p:spPr>
          <a:xfrm>
            <a:off x="609600" y="5153026"/>
            <a:ext cx="10772775" cy="1123949"/>
          </a:xfrm>
        </p:spPr>
        <p:txBody>
          <a:bodyPr>
            <a:noAutofit/>
          </a:bodyPr>
          <a:lstStyle/>
          <a:p>
            <a:r>
              <a:rPr lang="en-US" sz="2400" b="1" dirty="0">
                <a:effectLst>
                  <a:outerShdw blurRad="38100" dist="38100" dir="2700000" algn="tl">
                    <a:srgbClr val="000000">
                      <a:alpha val="43137"/>
                    </a:srgbClr>
                  </a:outerShdw>
                </a:effectLst>
              </a:rPr>
              <a:t>JBSA - Camp </a:t>
            </a:r>
            <a:r>
              <a:rPr lang="en-US" sz="2400" b="1" dirty="0" err="1">
                <a:effectLst>
                  <a:outerShdw blurRad="38100" dist="38100" dir="2700000" algn="tl">
                    <a:srgbClr val="000000">
                      <a:alpha val="43137"/>
                    </a:srgbClr>
                  </a:outerShdw>
                </a:effectLst>
              </a:rPr>
              <a:t>Bullis</a:t>
            </a:r>
            <a:r>
              <a:rPr lang="en-US" sz="2400" b="1" dirty="0">
                <a:effectLst>
                  <a:outerShdw blurRad="38100" dist="38100" dir="2700000" algn="tl">
                    <a:srgbClr val="000000">
                      <a:alpha val="43137"/>
                    </a:srgbClr>
                  </a:outerShdw>
                </a:effectLst>
              </a:rPr>
              <a:t> is a 27,000 acre critical training facility. All branches of the U.S. military train their medical personnel at night and under fire. This training is essential to the readiness of the United States military.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2.jpg"/>
          <p:cNvPicPr>
            <a:picLocks noChangeAspect="1"/>
          </p:cNvPicPr>
          <p:nvPr/>
        </p:nvPicPr>
        <p:blipFill>
          <a:blip r:embed="rId3" cstate="print"/>
          <a:stretch>
            <a:fillRect/>
          </a:stretch>
        </p:blipFill>
        <p:spPr>
          <a:xfrm>
            <a:off x="0" y="0"/>
            <a:ext cx="12192000" cy="6857999"/>
          </a:xfrm>
          <a:prstGeom prst="rect">
            <a:avLst/>
          </a:prstGeom>
        </p:spPr>
      </p:pic>
      <p:sp>
        <p:nvSpPr>
          <p:cNvPr id="5" name="Title 4"/>
          <p:cNvSpPr>
            <a:spLocks noGrp="1"/>
          </p:cNvSpPr>
          <p:nvPr>
            <p:ph type="title"/>
          </p:nvPr>
        </p:nvSpPr>
        <p:spPr>
          <a:xfrm>
            <a:off x="238125" y="1190625"/>
            <a:ext cx="5381626" cy="819150"/>
          </a:xfrm>
        </p:spPr>
        <p:txBody>
          <a:bodyPr>
            <a:noAutofit/>
          </a:bodyPr>
          <a:lstStyle/>
          <a:p>
            <a:r>
              <a:rPr lang="en-US" sz="3200" b="1" dirty="0">
                <a:solidFill>
                  <a:srgbClr val="D09E00"/>
                </a:solidFill>
                <a:effectLst>
                  <a:outerShdw blurRad="38100" dist="38100" dir="2700000" algn="tl">
                    <a:srgbClr val="000000">
                      <a:alpha val="43137"/>
                    </a:srgbClr>
                  </a:outerShdw>
                </a:effectLst>
              </a:rPr>
              <a:t>Guadalupe River State Park</a:t>
            </a:r>
          </a:p>
        </p:txBody>
      </p:sp>
      <p:pic>
        <p:nvPicPr>
          <p:cNvPr id="10" name="Picture 9" descr="GuadalupeRiverStateParkSophiaMattos.jpg"/>
          <p:cNvPicPr>
            <a:picLocks noChangeAspect="1"/>
          </p:cNvPicPr>
          <p:nvPr/>
        </p:nvPicPr>
        <p:blipFill>
          <a:blip r:embed="rId4" cstate="print"/>
          <a:stretch>
            <a:fillRect/>
          </a:stretch>
        </p:blipFill>
        <p:spPr>
          <a:xfrm>
            <a:off x="674370" y="1983105"/>
            <a:ext cx="4937760"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Kayak.GRSP.jpg"/>
          <p:cNvPicPr>
            <a:picLocks noChangeAspect="1"/>
          </p:cNvPicPr>
          <p:nvPr/>
        </p:nvPicPr>
        <p:blipFill>
          <a:blip r:embed="rId5" cstate="print"/>
          <a:stretch>
            <a:fillRect/>
          </a:stretch>
        </p:blipFill>
        <p:spPr>
          <a:xfrm>
            <a:off x="4857751" y="4487033"/>
            <a:ext cx="3662362" cy="1937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09576" y="5276851"/>
            <a:ext cx="2409824" cy="276871"/>
          </a:xfrm>
          <a:prstGeom prst="rect">
            <a:avLst/>
          </a:prstGeom>
        </p:spPr>
        <p:txBody>
          <a:bodyPr wrap="square" lIns="91440" tIns="45720" rIns="91440" bIns="45720" anchor="t">
            <a:spAutoFit/>
          </a:bodyPr>
          <a:lstStyle/>
          <a:p>
            <a:pPr algn="r">
              <a:lnSpc>
                <a:spcPct val="128571"/>
              </a:lnSpc>
            </a:pPr>
            <a:r>
              <a:rPr lang="en-US" sz="1000" b="1" spc="71" dirty="0">
                <a:solidFill>
                  <a:srgbClr val="D09E00"/>
                </a:solidFill>
                <a:latin typeface="Raleway"/>
              </a:rPr>
              <a:t>Photo credit by Sophia </a:t>
            </a:r>
            <a:r>
              <a:rPr lang="en-US" sz="1000" b="1" spc="71" dirty="0" err="1">
                <a:solidFill>
                  <a:srgbClr val="D09E00"/>
                </a:solidFill>
                <a:latin typeface="Raleway"/>
              </a:rPr>
              <a:t>Mattos</a:t>
            </a:r>
            <a:endParaRPr lang="en-US" sz="1000" b="1" spc="71" dirty="0">
              <a:solidFill>
                <a:srgbClr val="D09E00"/>
              </a:solidFill>
              <a:latin typeface="Raleway"/>
            </a:endParaRPr>
          </a:p>
        </p:txBody>
      </p:sp>
      <p:pic>
        <p:nvPicPr>
          <p:cNvPr id="8" name="Content Placeholder 7" descr="GuadalupeRiverStatePark.SpringBranch.jpg"/>
          <p:cNvPicPr>
            <a:picLocks noGrp="1" noChangeAspect="1"/>
          </p:cNvPicPr>
          <p:nvPr>
            <p:ph sz="half" idx="1"/>
          </p:nvPr>
        </p:nvPicPr>
        <p:blipFill>
          <a:blip r:embed="rId6" cstate="print"/>
          <a:stretch>
            <a:fillRect/>
          </a:stretch>
        </p:blipFill>
        <p:spPr>
          <a:xfrm>
            <a:off x="6109809" y="1524000"/>
            <a:ext cx="5099212"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5981700" y="847725"/>
            <a:ext cx="5334000" cy="584775"/>
          </a:xfrm>
          <a:prstGeom prst="rect">
            <a:avLst/>
          </a:prstGeom>
        </p:spPr>
        <p:txBody>
          <a:bodyPr wrap="square">
            <a:spAutoFit/>
          </a:bodyPr>
          <a:lstStyle/>
          <a:p>
            <a:r>
              <a:rPr lang="en-US" sz="3200" b="1" dirty="0">
                <a:solidFill>
                  <a:srgbClr val="D09E00"/>
                </a:solidFill>
                <a:effectLst>
                  <a:outerShdw blurRad="38100" dist="38100" dir="2700000" algn="tl">
                    <a:srgbClr val="000000">
                      <a:alpha val="43137"/>
                    </a:srgbClr>
                  </a:outerShdw>
                </a:effectLst>
              </a:rPr>
              <a:t>Honey Creek Natural Area</a:t>
            </a:r>
            <a:endParaRPr lang="en-US" sz="3200" dirty="0"/>
          </a:p>
        </p:txBody>
      </p:sp>
      <p:sp>
        <p:nvSpPr>
          <p:cNvPr id="11" name="Rectangle 10"/>
          <p:cNvSpPr/>
          <p:nvPr/>
        </p:nvSpPr>
        <p:spPr>
          <a:xfrm>
            <a:off x="8391526" y="4000500"/>
            <a:ext cx="1714499" cy="400110"/>
          </a:xfrm>
          <a:prstGeom prst="rect">
            <a:avLst/>
          </a:prstGeom>
        </p:spPr>
        <p:txBody>
          <a:bodyPr wrap="square">
            <a:spAutoFit/>
          </a:bodyPr>
          <a:lstStyle/>
          <a:p>
            <a:r>
              <a:rPr lang="en-US" sz="1000" b="1" spc="71" dirty="0">
                <a:solidFill>
                  <a:srgbClr val="D09E00"/>
                </a:solidFill>
                <a:latin typeface="Raleway"/>
              </a:rPr>
              <a:t>Photo credits by TPWD &amp; SAAA</a:t>
            </a:r>
            <a:endParaRPr lang="en-US" sz="1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G2.jpg"/>
          <p:cNvPicPr>
            <a:picLocks noChangeAspect="1"/>
          </p:cNvPicPr>
          <p:nvPr/>
        </p:nvPicPr>
        <p:blipFill>
          <a:blip r:embed="rId3" cstate="print"/>
          <a:stretch>
            <a:fillRect/>
          </a:stretch>
        </p:blipFill>
        <p:spPr>
          <a:xfrm>
            <a:off x="0" y="0"/>
            <a:ext cx="12191999" cy="6858000"/>
          </a:xfrm>
          <a:prstGeom prst="rect">
            <a:avLst/>
          </a:prstGeom>
        </p:spPr>
      </p:pic>
      <p:sp>
        <p:nvSpPr>
          <p:cNvPr id="2" name="Title 1"/>
          <p:cNvSpPr>
            <a:spLocks noGrp="1"/>
          </p:cNvSpPr>
          <p:nvPr>
            <p:ph type="title"/>
          </p:nvPr>
        </p:nvSpPr>
        <p:spPr>
          <a:xfrm>
            <a:off x="6000751" y="228600"/>
            <a:ext cx="5953124" cy="2124075"/>
          </a:xfrm>
        </p:spPr>
        <p:txBody>
          <a:bodyPr>
            <a:noAutofit/>
          </a:bodyPr>
          <a:lstStyle/>
          <a:p>
            <a:r>
              <a:rPr lang="en-US" sz="4000" b="1" dirty="0">
                <a:solidFill>
                  <a:srgbClr val="D09E00"/>
                </a:solidFill>
                <a:effectLst>
                  <a:outerShdw blurRad="38100" dist="38100" dir="2700000" algn="tl">
                    <a:srgbClr val="000000">
                      <a:alpha val="43137"/>
                    </a:srgbClr>
                  </a:outerShdw>
                </a:effectLst>
              </a:rPr>
              <a:t>Bracken Cave Preserve </a:t>
            </a:r>
            <a:r>
              <a:rPr lang="en-US" sz="2000" b="1" dirty="0">
                <a:effectLst>
                  <a:outerShdw blurRad="38100" dist="38100" dir="2700000" algn="tl">
                    <a:srgbClr val="000000">
                      <a:alpha val="43137"/>
                    </a:srgbClr>
                  </a:outerShdw>
                </a:effectLst>
              </a:rPr>
              <a:t>is home </a:t>
            </a:r>
            <a:r>
              <a:rPr lang="en-US" sz="2000" b="1" dirty="0" err="1">
                <a:solidFill>
                  <a:srgbClr val="D09E00"/>
                </a:solidFill>
                <a:effectLst>
                  <a:outerShdw blurRad="38100" dist="38100" dir="2700000" algn="tl">
                    <a:srgbClr val="000000">
                      <a:alpha val="43137"/>
                    </a:srgbClr>
                  </a:outerShdw>
                </a:effectLst>
              </a:rPr>
              <a:t>Home</a:t>
            </a:r>
            <a:r>
              <a:rPr lang="en-US" sz="2000" b="1" dirty="0">
                <a:solidFill>
                  <a:srgbClr val="D09E00"/>
                </a:solidFill>
                <a:effectLst>
                  <a:outerShdw blurRad="38100" dist="38100" dir="2700000" algn="tl">
                    <a:srgbClr val="000000">
                      <a:alpha val="43137"/>
                    </a:srgbClr>
                  </a:outerShdw>
                </a:effectLst>
              </a:rPr>
              <a:t> of the world’s largest bat colony of more than 15 million Mexican free-tailed bats!</a:t>
            </a:r>
            <a:br>
              <a:rPr lang="en-US" sz="2000" b="1" dirty="0">
                <a:effectLst>
                  <a:outerShdw blurRad="38100" dist="38100" dir="2700000" algn="tl">
                    <a:srgbClr val="000000">
                      <a:alpha val="43137"/>
                    </a:srgbClr>
                  </a:outerShdw>
                </a:effectLst>
              </a:rPr>
            </a:br>
            <a:br>
              <a:rPr lang="en-US" sz="2000" b="1" dirty="0">
                <a:effectLst>
                  <a:outerShdw blurRad="38100" dist="38100" dir="2700000" algn="tl">
                    <a:srgbClr val="000000">
                      <a:alpha val="43137"/>
                    </a:srgbClr>
                  </a:outerShdw>
                </a:effectLst>
              </a:rPr>
            </a:br>
            <a:r>
              <a:rPr lang="en-US" sz="2000" b="1" dirty="0">
                <a:solidFill>
                  <a:srgbClr val="D09E00"/>
                </a:solidFill>
                <a:effectLst>
                  <a:outerShdw blurRad="38100" dist="38100" dir="2700000" algn="tl">
                    <a:srgbClr val="000000">
                      <a:alpha val="43137"/>
                    </a:srgbClr>
                  </a:outerShdw>
                </a:effectLst>
              </a:rPr>
              <a:t>The Mexican Free-tailed Bat  is the Texas State Flying Mammal.</a:t>
            </a:r>
          </a:p>
        </p:txBody>
      </p:sp>
      <p:pic>
        <p:nvPicPr>
          <p:cNvPr id="11" name="Content Placeholder 10" descr="Fly.MexicanFree-tailedBat.jpg"/>
          <p:cNvPicPr>
            <a:picLocks noGrp="1" noChangeAspect="1"/>
          </p:cNvPicPr>
          <p:nvPr>
            <p:ph sz="half" idx="1"/>
          </p:nvPr>
        </p:nvPicPr>
        <p:blipFill>
          <a:blip r:embed="rId4" cstate="print"/>
          <a:stretch>
            <a:fillRect/>
          </a:stretch>
        </p:blipFill>
        <p:spPr>
          <a:xfrm>
            <a:off x="6315075" y="2617962"/>
            <a:ext cx="5133975" cy="3424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BrackenBatCave...jpg"/>
          <p:cNvPicPr>
            <a:picLocks noGrp="1" noChangeAspect="1"/>
          </p:cNvPicPr>
          <p:nvPr>
            <p:ph sz="half" idx="2"/>
          </p:nvPr>
        </p:nvPicPr>
        <p:blipFill>
          <a:blip r:embed="rId5" cstate="print"/>
          <a:stretch>
            <a:fillRect/>
          </a:stretch>
        </p:blipFill>
        <p:spPr>
          <a:xfrm>
            <a:off x="881749" y="381000"/>
            <a:ext cx="4672204" cy="600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315076" y="6219825"/>
            <a:ext cx="5143500" cy="307841"/>
          </a:xfrm>
          <a:prstGeom prst="rect">
            <a:avLst/>
          </a:prstGeom>
        </p:spPr>
        <p:txBody>
          <a:bodyPr wrap="square" lIns="91440" tIns="45720" rIns="91440" bIns="45720" anchor="t">
            <a:spAutoFit/>
          </a:bodyPr>
          <a:lstStyle/>
          <a:p>
            <a:pPr algn="r">
              <a:lnSpc>
                <a:spcPct val="128571"/>
              </a:lnSpc>
            </a:pPr>
            <a:r>
              <a:rPr lang="en-US" sz="1200" b="1" spc="71" dirty="0">
                <a:solidFill>
                  <a:srgbClr val="D09E00"/>
                </a:solidFill>
                <a:latin typeface="Raleway"/>
              </a:rPr>
              <a:t> </a:t>
            </a:r>
            <a:r>
              <a:rPr lang="en-US" sz="1000" b="1" spc="71" dirty="0">
                <a:solidFill>
                  <a:srgbClr val="D09E00"/>
                </a:solidFill>
                <a:latin typeface="Raleway"/>
              </a:rPr>
              <a:t>Photo Credit by Roy </a:t>
            </a:r>
            <a:r>
              <a:rPr lang="en-US" sz="1000" b="1" spc="71" dirty="0" err="1">
                <a:solidFill>
                  <a:srgbClr val="D09E00"/>
                </a:solidFill>
                <a:latin typeface="Raleway"/>
              </a:rPr>
              <a:t>Niswanger</a:t>
            </a:r>
            <a:endParaRPr lang="en-US" sz="1000" b="1" spc="71" dirty="0">
              <a:solidFill>
                <a:srgbClr val="D09E00"/>
              </a:solidFill>
              <a:latin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G2.jpg"/>
          <p:cNvPicPr>
            <a:picLocks noChangeAspect="1"/>
          </p:cNvPicPr>
          <p:nvPr/>
        </p:nvPicPr>
        <p:blipFill>
          <a:blip r:embed="rId3" cstate="print"/>
          <a:stretch>
            <a:fillRect/>
          </a:stretch>
        </p:blipFill>
        <p:spPr>
          <a:xfrm>
            <a:off x="1" y="0"/>
            <a:ext cx="12192000" cy="6857999"/>
          </a:xfrm>
          <a:prstGeom prst="rect">
            <a:avLst/>
          </a:prstGeom>
        </p:spPr>
      </p:pic>
      <p:sp>
        <p:nvSpPr>
          <p:cNvPr id="2" name="Title 1"/>
          <p:cNvSpPr>
            <a:spLocks noGrp="1"/>
          </p:cNvSpPr>
          <p:nvPr>
            <p:ph type="title"/>
          </p:nvPr>
        </p:nvSpPr>
        <p:spPr>
          <a:xfrm>
            <a:off x="895351" y="342899"/>
            <a:ext cx="10420350" cy="1304925"/>
          </a:xfrm>
        </p:spPr>
        <p:txBody>
          <a:bodyPr>
            <a:noAutofit/>
          </a:bodyPr>
          <a:lstStyle/>
          <a:p>
            <a:r>
              <a:rPr lang="en-US" sz="2800" b="1" dirty="0">
                <a:solidFill>
                  <a:srgbClr val="D09E00"/>
                </a:solidFill>
                <a:effectLst>
                  <a:outerShdw blurRad="38100" dist="38100" dir="2700000" algn="tl">
                    <a:srgbClr val="000000">
                      <a:alpha val="43137"/>
                    </a:srgbClr>
                  </a:outerShdw>
                </a:effectLst>
              </a:rPr>
              <a:t>Canyon Lake and the Guadalupe River above and below the Dam</a:t>
            </a:r>
            <a:br>
              <a:rPr lang="en-US" sz="3200" b="1" dirty="0">
                <a:solidFill>
                  <a:srgbClr val="D09E00"/>
                </a:solidFill>
                <a:effectLst>
                  <a:outerShdw blurRad="38100" dist="38100" dir="2700000" algn="tl">
                    <a:srgbClr val="000000">
                      <a:alpha val="43137"/>
                    </a:srgbClr>
                  </a:outerShdw>
                </a:effectLst>
              </a:rPr>
            </a:br>
            <a:r>
              <a:rPr lang="en-US" sz="2800" b="1" dirty="0">
                <a:solidFill>
                  <a:srgbClr val="D09E00"/>
                </a:solidFill>
                <a:effectLst>
                  <a:outerShdw blurRad="38100" dist="38100" dir="2700000" algn="tl">
                    <a:srgbClr val="000000">
                      <a:alpha val="43137"/>
                    </a:srgbClr>
                  </a:outerShdw>
                </a:effectLst>
              </a:rPr>
              <a:t>provide prime outdoor enjoyment for residents and tourist alike.</a:t>
            </a:r>
            <a:br>
              <a:rPr lang="en-US" sz="2000" b="1" dirty="0">
                <a:effectLst>
                  <a:outerShdw blurRad="38100" dist="38100" dir="2700000" algn="tl">
                    <a:srgbClr val="000000">
                      <a:alpha val="43137"/>
                    </a:srgbClr>
                  </a:outerShdw>
                </a:effectLst>
              </a:rPr>
            </a:br>
            <a:r>
              <a:rPr lang="en-US" sz="2000" b="1" dirty="0">
                <a:solidFill>
                  <a:srgbClr val="D09E00"/>
                </a:solidFill>
                <a:effectLst>
                  <a:outerShdw blurRad="38100" dist="38100" dir="2700000" algn="tl">
                    <a:srgbClr val="000000">
                      <a:alpha val="43137"/>
                    </a:srgbClr>
                  </a:outerShdw>
                </a:effectLst>
              </a:rPr>
              <a:t>Water Recreation , Nature, Star Gazing, Eating/Drinking, Camping</a:t>
            </a:r>
            <a:br>
              <a:rPr lang="en-US" sz="2000" b="1" dirty="0">
                <a:solidFill>
                  <a:srgbClr val="D09E00"/>
                </a:solidFill>
                <a:effectLst>
                  <a:outerShdw blurRad="38100" dist="38100" dir="2700000" algn="tl">
                    <a:srgbClr val="000000">
                      <a:alpha val="43137"/>
                    </a:srgbClr>
                  </a:outerShdw>
                </a:effectLst>
              </a:rPr>
            </a:br>
            <a:endParaRPr lang="en-US" sz="2000" b="1" dirty="0">
              <a:solidFill>
                <a:srgbClr val="D09E00"/>
              </a:solidFill>
              <a:effectLst>
                <a:outerShdw blurRad="38100" dist="38100" dir="2700000" algn="tl">
                  <a:srgbClr val="000000">
                    <a:alpha val="43137"/>
                  </a:srgbClr>
                </a:outerShdw>
              </a:effectLst>
            </a:endParaRPr>
          </a:p>
        </p:txBody>
      </p:sp>
      <p:pic>
        <p:nvPicPr>
          <p:cNvPr id="11" name="Content Placeholder 10" descr="Fly.MexicanFree-tailedBat.jpg"/>
          <p:cNvPicPr>
            <a:picLocks noGrp="1" noChangeAspect="1"/>
          </p:cNvPicPr>
          <p:nvPr>
            <p:ph sz="half" idx="1"/>
          </p:nvPr>
        </p:nvPicPr>
        <p:blipFill>
          <a:blip r:embed="rId4" cstate="print"/>
          <a:stretch>
            <a:fillRect/>
          </a:stretch>
        </p:blipFill>
        <p:spPr>
          <a:xfrm>
            <a:off x="814782" y="1905000"/>
            <a:ext cx="6744180" cy="4392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BrackenBatCave...jpg"/>
          <p:cNvPicPr>
            <a:picLocks noGrp="1" noChangeAspect="1"/>
          </p:cNvPicPr>
          <p:nvPr>
            <p:ph sz="half" idx="2"/>
          </p:nvPr>
        </p:nvPicPr>
        <p:blipFill>
          <a:blip r:embed="rId5" cstate="print"/>
          <a:stretch>
            <a:fillRect/>
          </a:stretch>
        </p:blipFill>
        <p:spPr>
          <a:xfrm>
            <a:off x="7063474" y="2966854"/>
            <a:ext cx="4420056" cy="242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315076" y="6219825"/>
            <a:ext cx="5143500" cy="281295"/>
          </a:xfrm>
          <a:prstGeom prst="rect">
            <a:avLst/>
          </a:prstGeom>
        </p:spPr>
        <p:txBody>
          <a:bodyPr wrap="square" lIns="91440" tIns="45720" rIns="91440" bIns="45720" anchor="t">
            <a:spAutoFit/>
          </a:bodyPr>
          <a:lstStyle/>
          <a:p>
            <a:pPr algn="r">
              <a:lnSpc>
                <a:spcPct val="107142"/>
              </a:lnSpc>
            </a:pPr>
            <a:r>
              <a:rPr lang="en-US" sz="1200" b="1" spc="71" dirty="0">
                <a:solidFill>
                  <a:srgbClr val="D09E00"/>
                </a:solidFill>
                <a:latin typeface="Raleway"/>
              </a:rPr>
              <a:t> </a:t>
            </a:r>
            <a:endParaRPr lang="en-US" sz="1000" b="1" spc="71" dirty="0">
              <a:solidFill>
                <a:srgbClr val="D09E00"/>
              </a:solidFill>
              <a:latin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Picture1.jpg"/>
          <p:cNvPicPr>
            <a:picLocks noChangeAspect="1"/>
          </p:cNvPicPr>
          <p:nvPr/>
        </p:nvPicPr>
        <p:blipFill>
          <a:blip r:embed="rId2" cstate="print"/>
          <a:stretch>
            <a:fillRect/>
          </a:stretch>
        </p:blipFill>
        <p:spPr>
          <a:xfrm>
            <a:off x="0" y="0"/>
            <a:ext cx="12325350" cy="6858000"/>
          </a:xfrm>
          <a:prstGeom prst="rect">
            <a:avLst/>
          </a:prstGeom>
        </p:spPr>
      </p:pic>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1485899" y="2686049"/>
            <a:ext cx="9066191" cy="1876426"/>
          </a:xfrm>
        </p:spPr>
        <p:txBody>
          <a:bodyPr>
            <a:normAutofit lnSpcReduction="10000"/>
          </a:bodyPr>
          <a:lstStyle/>
          <a:p>
            <a:r>
              <a:rPr lang="en-US" sz="3800" dirty="0">
                <a:solidFill>
                  <a:schemeClr val="bg1"/>
                </a:solidFill>
                <a:effectLst>
                  <a:outerShdw blurRad="38100" dist="38100" dir="2700000" algn="tl">
                    <a:srgbClr val="000000">
                      <a:alpha val="43137"/>
                    </a:srgbClr>
                  </a:outerShdw>
                </a:effectLst>
              </a:rPr>
              <a:t>Light pollution has negative consequences</a:t>
            </a:r>
          </a:p>
          <a:p>
            <a:r>
              <a:rPr lang="en-US" sz="3800" dirty="0">
                <a:solidFill>
                  <a:schemeClr val="bg1"/>
                </a:solidFill>
                <a:effectLst>
                  <a:outerShdw blurRad="38100" dist="38100" dir="2700000" algn="tl">
                    <a:srgbClr val="000000">
                      <a:alpha val="43137"/>
                    </a:srgbClr>
                  </a:outerShdw>
                </a:effectLst>
              </a:rPr>
              <a:t>on wildlife, insects, trees, and all living things.  </a:t>
            </a:r>
          </a:p>
          <a:p>
            <a:endParaRPr lang="en-US" sz="3200" dirty="0">
              <a:solidFill>
                <a:schemeClr val="bg1">
                  <a:lumMod val="95000"/>
                </a:schemeClr>
              </a:solidFill>
            </a:endParaRPr>
          </a:p>
        </p:txBody>
      </p:sp>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524000" y="1304926"/>
            <a:ext cx="9144000" cy="885824"/>
          </a:xfrm>
        </p:spPr>
        <p:txBody>
          <a:bodyPr>
            <a:normAutofit fontScale="90000"/>
          </a:bodyPr>
          <a:lstStyle/>
          <a:p>
            <a:r>
              <a:rPr lang="en-US" dirty="0">
                <a:solidFill>
                  <a:srgbClr val="FFC000"/>
                </a:solidFill>
                <a:effectLst>
                  <a:outerShdw blurRad="38100" dist="38100" dir="2700000" algn="tl">
                    <a:srgbClr val="000000">
                      <a:alpha val="43137"/>
                    </a:srgbClr>
                  </a:outerShdw>
                </a:effectLst>
              </a:rPr>
              <a:t>Impacts of Light Pollution</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on Ecology</a:t>
            </a:r>
          </a:p>
        </p:txBody>
      </p:sp>
    </p:spTree>
    <p:extLst>
      <p:ext uri="{BB962C8B-B14F-4D97-AF65-F5344CB8AC3E}">
        <p14:creationId xmlns:p14="http://schemas.microsoft.com/office/powerpoint/2010/main" val="34601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eastern-screech-owl.jpg"/>
          <p:cNvPicPr>
            <a:picLocks noGrp="1" noChangeAspect="1"/>
          </p:cNvPicPr>
          <p:nvPr>
            <p:ph sz="half" idx="2"/>
          </p:nvPr>
        </p:nvPicPr>
        <p:blipFill>
          <a:blip r:embed="rId3" cstate="print"/>
          <a:stretch>
            <a:fillRect/>
          </a:stretch>
        </p:blipFill>
        <p:spPr>
          <a:xfrm>
            <a:off x="0" y="0"/>
            <a:ext cx="12191999" cy="6858000"/>
          </a:xfrm>
        </p:spPr>
      </p:pic>
      <p:sp>
        <p:nvSpPr>
          <p:cNvPr id="5" name="Title 4"/>
          <p:cNvSpPr>
            <a:spLocks noGrp="1"/>
          </p:cNvSpPr>
          <p:nvPr>
            <p:ph type="title"/>
          </p:nvPr>
        </p:nvSpPr>
        <p:spPr/>
        <p:txBody>
          <a:bodyPr>
            <a:normAutofit fontScale="90000"/>
          </a:bodyPr>
          <a:lstStyle/>
          <a:p>
            <a:br>
              <a:rPr lang="en-US" sz="3100" b="1" dirty="0">
                <a:solidFill>
                  <a:srgbClr val="D09E00"/>
                </a:solidFill>
              </a:rPr>
            </a:br>
            <a:br>
              <a:rPr lang="en-US" sz="3100" b="1" dirty="0">
                <a:solidFill>
                  <a:srgbClr val="D09E00"/>
                </a:solidFill>
              </a:rPr>
            </a:br>
            <a:r>
              <a:rPr lang="en-US" sz="3100" b="1" dirty="0">
                <a:solidFill>
                  <a:srgbClr val="D09E00"/>
                </a:solidFill>
                <a:effectLst>
                  <a:outerShdw blurRad="38100" dist="38100" dir="2700000" algn="tl">
                    <a:srgbClr val="000000">
                      <a:alpha val="43137"/>
                    </a:srgbClr>
                  </a:outerShdw>
                </a:effectLst>
              </a:rPr>
              <a:t>Like humans, wildlife </a:t>
            </a:r>
            <a:r>
              <a:rPr lang="en-US" sz="2800" b="1" dirty="0">
                <a:solidFill>
                  <a:srgbClr val="D09E00"/>
                </a:solidFill>
                <a:effectLst>
                  <a:outerShdw blurRad="38100" dist="38100" dir="2700000" algn="tl">
                    <a:srgbClr val="000000">
                      <a:alpha val="43137"/>
                    </a:srgbClr>
                  </a:outerShdw>
                </a:effectLst>
              </a:rPr>
              <a:t>needs the darkness of night for their wellbeing but nocturnal animals and insects need darkness for their survival. </a:t>
            </a:r>
            <a:br>
              <a:rPr lang="en-US" sz="2800" b="1" dirty="0">
                <a:solidFill>
                  <a:srgbClr val="D09E00"/>
                </a:solidFill>
              </a:rPr>
            </a:br>
            <a:br>
              <a:rPr lang="en-US" sz="2800" b="1" dirty="0">
                <a:solidFill>
                  <a:srgbClr val="D09E00"/>
                </a:solidFill>
              </a:rPr>
            </a:br>
            <a:r>
              <a:rPr lang="en-US" sz="2800" b="1" dirty="0">
                <a:solidFill>
                  <a:srgbClr val="D09E00"/>
                </a:solidFill>
                <a:effectLst>
                  <a:outerShdw blurRad="38100" dist="38100" dir="2700000" algn="tl">
                    <a:srgbClr val="000000">
                      <a:alpha val="43137"/>
                    </a:srgbClr>
                  </a:outerShdw>
                </a:effectLst>
              </a:rPr>
              <a:t>In the dark, they hunt, migrate, forage, mate, reproduce, and communicate. </a:t>
            </a:r>
            <a:endParaRPr lang="en-US" sz="3600" b="1" dirty="0">
              <a:solidFill>
                <a:srgbClr val="D09E00"/>
              </a:solidFill>
              <a:effectLst>
                <a:outerShdw blurRad="38100" dist="38100" dir="2700000" algn="tl">
                  <a:srgbClr val="000000">
                    <a:alpha val="43137"/>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76CE41-0115-282A-6524-D9A3B8A380DD}"/>
              </a:ext>
            </a:extLst>
          </p:cNvPr>
          <p:cNvSpPr txBox="1"/>
          <p:nvPr/>
        </p:nvSpPr>
        <p:spPr>
          <a:xfrm>
            <a:off x="609600" y="1628775"/>
            <a:ext cx="3152776" cy="584775"/>
          </a:xfrm>
          <a:prstGeom prst="rect">
            <a:avLst/>
          </a:prstGeom>
          <a:noFill/>
        </p:spPr>
        <p:txBody>
          <a:bodyPr wrap="square" rtlCol="0">
            <a:spAutoFit/>
          </a:bodyPr>
          <a:lstStyle/>
          <a:p>
            <a:r>
              <a:rPr lang="en-US" sz="3200" dirty="0"/>
              <a:t>Who Are We?</a:t>
            </a:r>
          </a:p>
        </p:txBody>
      </p:sp>
      <p:sp>
        <p:nvSpPr>
          <p:cNvPr id="6" name="Rectangle 5"/>
          <p:cNvSpPr/>
          <p:nvPr/>
        </p:nvSpPr>
        <p:spPr>
          <a:xfrm>
            <a:off x="1" y="0"/>
            <a:ext cx="12192000" cy="6858000"/>
          </a:xfrm>
          <a:prstGeom prst="rect">
            <a:avLst/>
          </a:prstGeom>
          <a:gradFill flip="none" rotWithShape="1">
            <a:gsLst>
              <a:gs pos="0">
                <a:srgbClr val="EBCE21">
                  <a:tint val="66000"/>
                  <a:satMod val="160000"/>
                </a:srgbClr>
              </a:gs>
              <a:gs pos="50000">
                <a:srgbClr val="EBCE21">
                  <a:tint val="44500"/>
                  <a:satMod val="160000"/>
                </a:srgbClr>
              </a:gs>
              <a:gs pos="100000">
                <a:srgbClr val="EBCE21">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B0B77CAC-0116-464D-B895-D83EE93C3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972" y="563552"/>
            <a:ext cx="3415612" cy="1588259"/>
          </a:xfrm>
          <a:prstGeom prst="rect">
            <a:avLst/>
          </a:prstGeom>
        </p:spPr>
      </p:pic>
      <p:sp>
        <p:nvSpPr>
          <p:cNvPr id="3" name="Content Placeholder 2">
            <a:extLst>
              <a:ext uri="{FF2B5EF4-FFF2-40B4-BE49-F238E27FC236}">
                <a16:creationId xmlns:a16="http://schemas.microsoft.com/office/drawing/2014/main" id="{1F11444C-2FC0-4C03-9DB9-20DE8AB6DACA}"/>
              </a:ext>
            </a:extLst>
          </p:cNvPr>
          <p:cNvSpPr>
            <a:spLocks noGrp="1"/>
          </p:cNvSpPr>
          <p:nvPr>
            <p:ph idx="1"/>
          </p:nvPr>
        </p:nvSpPr>
        <p:spPr>
          <a:xfrm>
            <a:off x="495300" y="2438400"/>
            <a:ext cx="11200552" cy="3190875"/>
          </a:xfrm>
        </p:spPr>
        <p:txBody>
          <a:bodyPr>
            <a:normAutofit fontScale="77500" lnSpcReduction="20000"/>
          </a:bodyPr>
          <a:lstStyle/>
          <a:p>
            <a:r>
              <a:rPr lang="en-US" sz="2100" dirty="0"/>
              <a:t>The Comal County Friends of the Night Sky was formed in March, 2020 by a group of concerned residents who first met and conducted meetings on Zoom. Now, we are able to meet in person.</a:t>
            </a:r>
          </a:p>
          <a:p>
            <a:r>
              <a:rPr lang="en-US" sz="2100" dirty="0"/>
              <a:t>We are working on several initiatives to facilitate night sky friendly lighting in order to preserve and improve the stunning night sky of the Texas Hill Country and Comal County, TX.</a:t>
            </a:r>
          </a:p>
          <a:p>
            <a:pPr lvl="1"/>
            <a:r>
              <a:rPr lang="en-US" sz="2100" dirty="0"/>
              <a:t>Comal County Night Sky Friendly Business Program.</a:t>
            </a:r>
          </a:p>
          <a:p>
            <a:pPr lvl="1"/>
            <a:r>
              <a:rPr lang="en-US" sz="2100" dirty="0"/>
              <a:t>Comprehensive website filled with dark sky preservation resources.</a:t>
            </a:r>
          </a:p>
          <a:p>
            <a:pPr lvl="1"/>
            <a:r>
              <a:rPr lang="en-US" sz="2100" dirty="0"/>
              <a:t>Presentations, contests, and challenges to foster the adoption of night sky friendly lighting.</a:t>
            </a:r>
          </a:p>
          <a:p>
            <a:pPr lvl="1"/>
            <a:r>
              <a:rPr lang="en-US" sz="2100" dirty="0"/>
              <a:t>Working with Spring Branch and Bulverde to become International </a:t>
            </a:r>
            <a:r>
              <a:rPr lang="en-US" sz="2100" dirty="0" err="1"/>
              <a:t>DarkSky</a:t>
            </a:r>
            <a:r>
              <a:rPr lang="en-US" sz="2100" dirty="0"/>
              <a:t> Communities. </a:t>
            </a:r>
          </a:p>
          <a:p>
            <a:r>
              <a:rPr lang="en-US" sz="2100" dirty="0"/>
              <a:t>We also work with the Hill Country Alliance, The Rotary Club of Canyon Lake, </a:t>
            </a:r>
            <a:r>
              <a:rPr lang="en-US" sz="2100" dirty="0" err="1"/>
              <a:t>DarkSky</a:t>
            </a:r>
            <a:r>
              <a:rPr lang="en-US" sz="2100" dirty="0"/>
              <a:t> Texas Chapter, and Dark Sky organizations from surrounding counties.</a:t>
            </a:r>
          </a:p>
          <a:p>
            <a:r>
              <a:rPr lang="en-US" sz="2100" dirty="0"/>
              <a:t>The Comal County Friends of the Night Sky is a 501 (C) 3 non-profit organization. </a:t>
            </a:r>
          </a:p>
          <a:p>
            <a:r>
              <a:rPr lang="en-US" sz="2100" dirty="0"/>
              <a:t>Please consider joining and contributing to the Comal County Friends of the Night Sky to help us continue our mission.   We are 100% Volunteer </a:t>
            </a:r>
          </a:p>
          <a:p>
            <a:endParaRPr lang="en-US" sz="1600" dirty="0"/>
          </a:p>
        </p:txBody>
      </p:sp>
      <p:sp>
        <p:nvSpPr>
          <p:cNvPr id="2" name="TextBox 1">
            <a:extLst>
              <a:ext uri="{FF2B5EF4-FFF2-40B4-BE49-F238E27FC236}">
                <a16:creationId xmlns:a16="http://schemas.microsoft.com/office/drawing/2014/main" id="{4F7526EF-5537-46D9-B257-4EB056A1F699}"/>
              </a:ext>
            </a:extLst>
          </p:cNvPr>
          <p:cNvSpPr txBox="1"/>
          <p:nvPr/>
        </p:nvSpPr>
        <p:spPr>
          <a:xfrm>
            <a:off x="3886200" y="5222463"/>
            <a:ext cx="6477000" cy="1169551"/>
          </a:xfrm>
          <a:prstGeom prst="rect">
            <a:avLst/>
          </a:prstGeom>
          <a:noFill/>
        </p:spPr>
        <p:txBody>
          <a:bodyPr wrap="square" rtlCol="0">
            <a:spAutoFit/>
          </a:bodyPr>
          <a:lstStyle/>
          <a:p>
            <a:pPr>
              <a:spcAft>
                <a:spcPts val="600"/>
              </a:spcAft>
            </a:pPr>
            <a:r>
              <a:rPr lang="en-US" sz="2400" dirty="0">
                <a:hlinkClick r:id="rId3"/>
              </a:rPr>
              <a:t>www.comaldarksky.org</a:t>
            </a:r>
            <a:endParaRPr lang="en-US" sz="2400" dirty="0"/>
          </a:p>
          <a:p>
            <a:pPr>
              <a:spcAft>
                <a:spcPts val="600"/>
              </a:spcAft>
            </a:pPr>
            <a:r>
              <a:rPr lang="en-US" dirty="0"/>
              <a:t>Follow us on Facebook – Comal County Friends of the Night Sky</a:t>
            </a:r>
          </a:p>
          <a:p>
            <a:pPr>
              <a:spcAft>
                <a:spcPts val="600"/>
              </a:spcAft>
            </a:pPr>
            <a:r>
              <a:rPr lang="en-US" dirty="0"/>
              <a:t>Email: info@Comaldarksky.org</a:t>
            </a:r>
          </a:p>
        </p:txBody>
      </p:sp>
    </p:spTree>
    <p:extLst>
      <p:ext uri="{BB962C8B-B14F-4D97-AF65-F5344CB8AC3E}">
        <p14:creationId xmlns:p14="http://schemas.microsoft.com/office/powerpoint/2010/main" val="397423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nnaM\Documents\CCFNS Presentations\Canyon Lake Rental.JPEG"/>
          <p:cNvPicPr>
            <a:picLocks noChangeAspect="1" noChangeArrowheads="1"/>
          </p:cNvPicPr>
          <p:nvPr/>
        </p:nvPicPr>
        <p:blipFill>
          <a:blip r:embed="rId3" cstate="print"/>
          <a:srcRect/>
          <a:stretch>
            <a:fillRect/>
          </a:stretch>
        </p:blipFill>
        <p:spPr bwMode="auto">
          <a:xfrm>
            <a:off x="0" y="-196142"/>
            <a:ext cx="12192000" cy="7282742"/>
          </a:xfrm>
          <a:prstGeom prst="rect">
            <a:avLst/>
          </a:prstGeom>
          <a:noFill/>
        </p:spPr>
      </p:pic>
      <p:pic>
        <p:nvPicPr>
          <p:cNvPr id="3" name="Picture 2">
            <a:extLst>
              <a:ext uri="{FF2B5EF4-FFF2-40B4-BE49-F238E27FC236}">
                <a16:creationId xmlns:a16="http://schemas.microsoft.com/office/drawing/2014/main" id="{2F789FDB-F0F6-B226-A395-86816CF1113C}"/>
              </a:ext>
            </a:extLst>
          </p:cNvPr>
          <p:cNvPicPr>
            <a:picLocks noChangeAspect="1"/>
          </p:cNvPicPr>
          <p:nvPr/>
        </p:nvPicPr>
        <p:blipFill>
          <a:blip r:embed="rId4" cstate="print"/>
          <a:stretch>
            <a:fillRect/>
          </a:stretch>
        </p:blipFill>
        <p:spPr>
          <a:xfrm>
            <a:off x="5698159" y="219747"/>
            <a:ext cx="5388566" cy="3588481"/>
          </a:xfrm>
          <a:prstGeom prst="rect">
            <a:avLst/>
          </a:prstGeom>
          <a:ln w="19050">
            <a:solidFill>
              <a:schemeClr val="tx1"/>
            </a:solidFill>
          </a:ln>
        </p:spPr>
      </p:pic>
      <p:pic>
        <p:nvPicPr>
          <p:cNvPr id="10" name="Picture 9">
            <a:extLst>
              <a:ext uri="{FF2B5EF4-FFF2-40B4-BE49-F238E27FC236}">
                <a16:creationId xmlns:a16="http://schemas.microsoft.com/office/drawing/2014/main" id="{88DC5292-6BEE-A909-AC76-116DC3A50227}"/>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3867"/>
                    </a14:imgEffect>
                    <a14:imgEffect>
                      <a14:brightnessContrast bright="-31000"/>
                    </a14:imgEffect>
                  </a14:imgLayer>
                </a14:imgProps>
              </a:ext>
            </a:extLst>
          </a:blip>
          <a:stretch>
            <a:fillRect/>
          </a:stretch>
        </p:blipFill>
        <p:spPr>
          <a:xfrm>
            <a:off x="3335880" y="2220307"/>
            <a:ext cx="4103145" cy="2479389"/>
          </a:xfrm>
          <a:prstGeom prst="rect">
            <a:avLst/>
          </a:prstGeom>
          <a:ln w="19050">
            <a:solidFill>
              <a:schemeClr val="tx1"/>
            </a:solidFill>
          </a:ln>
        </p:spPr>
      </p:pic>
      <p:pic>
        <p:nvPicPr>
          <p:cNvPr id="7" name="Picture 6">
            <a:extLst>
              <a:ext uri="{FF2B5EF4-FFF2-40B4-BE49-F238E27FC236}">
                <a16:creationId xmlns:a16="http://schemas.microsoft.com/office/drawing/2014/main" id="{69D8DA05-C239-C83C-5418-553253A1A9EB}"/>
              </a:ext>
            </a:extLst>
          </p:cNvPr>
          <p:cNvPicPr>
            <a:picLocks noChangeAspect="1"/>
          </p:cNvPicPr>
          <p:nvPr/>
        </p:nvPicPr>
        <p:blipFill>
          <a:blip r:embed="rId7" cstate="print"/>
          <a:stretch>
            <a:fillRect/>
          </a:stretch>
        </p:blipFill>
        <p:spPr>
          <a:xfrm>
            <a:off x="7235627" y="4352925"/>
            <a:ext cx="3403798" cy="2307432"/>
          </a:xfrm>
          <a:prstGeom prst="rect">
            <a:avLst/>
          </a:prstGeom>
          <a:ln w="19050">
            <a:solidFill>
              <a:schemeClr val="tx1"/>
            </a:solidFill>
          </a:ln>
        </p:spPr>
      </p:pic>
      <p:pic>
        <p:nvPicPr>
          <p:cNvPr id="5" name="Picture 4">
            <a:extLst>
              <a:ext uri="{FF2B5EF4-FFF2-40B4-BE49-F238E27FC236}">
                <a16:creationId xmlns:a16="http://schemas.microsoft.com/office/drawing/2014/main" id="{15E16527-4521-F072-6A4A-CA82D20808B8}"/>
              </a:ext>
            </a:extLst>
          </p:cNvPr>
          <p:cNvPicPr>
            <a:picLocks noChangeAspect="1"/>
          </p:cNvPicPr>
          <p:nvPr/>
        </p:nvPicPr>
        <p:blipFill>
          <a:blip r:embed="rId8" cstate="print"/>
          <a:stretch>
            <a:fillRect/>
          </a:stretch>
        </p:blipFill>
        <p:spPr>
          <a:xfrm>
            <a:off x="790576" y="4514850"/>
            <a:ext cx="4429124" cy="1950432"/>
          </a:xfrm>
          <a:prstGeom prst="rect">
            <a:avLst/>
          </a:prstGeom>
          <a:ln w="19050">
            <a:solidFill>
              <a:schemeClr val="tx1"/>
            </a:solidFill>
          </a:ln>
        </p:spPr>
      </p:pic>
      <p:sp>
        <p:nvSpPr>
          <p:cNvPr id="8" name="TextBox 7">
            <a:extLst>
              <a:ext uri="{FF2B5EF4-FFF2-40B4-BE49-F238E27FC236}">
                <a16:creationId xmlns:a16="http://schemas.microsoft.com/office/drawing/2014/main" id="{C25EB033-0AA9-A39F-AE6D-441561EBC23E}"/>
              </a:ext>
            </a:extLst>
          </p:cNvPr>
          <p:cNvSpPr txBox="1"/>
          <p:nvPr/>
        </p:nvSpPr>
        <p:spPr>
          <a:xfrm>
            <a:off x="549574" y="238125"/>
            <a:ext cx="365095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Nocturnal animals will search for food longer near artificial lighting rather than retiring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to their den</a:t>
            </a:r>
          </a:p>
        </p:txBody>
      </p:sp>
    </p:spTree>
    <p:extLst>
      <p:ext uri="{BB962C8B-B14F-4D97-AF65-F5344CB8AC3E}">
        <p14:creationId xmlns:p14="http://schemas.microsoft.com/office/powerpoint/2010/main" val="163875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F48FC-61EC-F961-3890-113BC29BAC52}"/>
              </a:ext>
            </a:extLst>
          </p:cNvPr>
          <p:cNvPicPr>
            <a:picLocks noChangeAspect="1"/>
          </p:cNvPicPr>
          <p:nvPr/>
        </p:nvPicPr>
        <p:blipFill>
          <a:blip r:embed="rId3" cstate="print"/>
          <a:stretch>
            <a:fillRect/>
          </a:stretch>
        </p:blipFill>
        <p:spPr>
          <a:xfrm>
            <a:off x="0" y="-622412"/>
            <a:ext cx="12192000" cy="7480412"/>
          </a:xfrm>
          <a:prstGeom prst="rect">
            <a:avLst/>
          </a:prstGeom>
          <a:ln w="38100">
            <a:solidFill>
              <a:schemeClr val="tx1"/>
            </a:solidFill>
          </a:ln>
        </p:spPr>
      </p:pic>
      <p:sp>
        <p:nvSpPr>
          <p:cNvPr id="4" name="TextBox 3">
            <a:extLst>
              <a:ext uri="{FF2B5EF4-FFF2-40B4-BE49-F238E27FC236}">
                <a16:creationId xmlns:a16="http://schemas.microsoft.com/office/drawing/2014/main" id="{6B4314FA-2EC6-CEFC-E98E-1FE3A436DD81}"/>
              </a:ext>
            </a:extLst>
          </p:cNvPr>
          <p:cNvSpPr txBox="1"/>
          <p:nvPr/>
        </p:nvSpPr>
        <p:spPr>
          <a:xfrm>
            <a:off x="5819887" y="4270786"/>
            <a:ext cx="476025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Calibri"/>
                <a:ea typeface="+mn-ea"/>
                <a:cs typeface="+mn-cs"/>
              </a:rPr>
              <a:t>Moths are the unsung heroes of plant</a:t>
            </a:r>
            <a:r>
              <a:rPr kumimoji="0" lang="en-US" sz="3200" b="0" i="0" u="none" strike="noStrike" kern="1200" cap="none" spc="0" normalizeH="0" baseline="0" noProof="0" dirty="0">
                <a:ln>
                  <a:noFill/>
                </a:ln>
                <a:solidFill>
                  <a:srgbClr val="FFC000"/>
                </a:solidFill>
                <a:effectLst/>
                <a:uLnTx/>
                <a:uFillTx/>
                <a:latin typeface="Calibri"/>
                <a:ea typeface="+mn-ea"/>
                <a:cs typeface="+mn-cs"/>
              </a:rPr>
              <a:t> </a:t>
            </a:r>
            <a:r>
              <a:rPr kumimoji="0" lang="en-US" sz="4000" b="0" i="0" u="none" strike="noStrike" kern="1200" cap="none" spc="0" normalizeH="0" baseline="0" noProof="0" dirty="0">
                <a:ln>
                  <a:noFill/>
                </a:ln>
                <a:solidFill>
                  <a:srgbClr val="FFC000"/>
                </a:solidFill>
                <a:effectLst/>
                <a:uLnTx/>
                <a:uFillTx/>
                <a:latin typeface="Calibri"/>
                <a:ea typeface="+mn-ea"/>
                <a:cs typeface="+mn-cs"/>
              </a:rPr>
              <a:t>pollination</a:t>
            </a:r>
          </a:p>
        </p:txBody>
      </p:sp>
    </p:spTree>
    <p:extLst>
      <p:ext uri="{BB962C8B-B14F-4D97-AF65-F5344CB8AC3E}">
        <p14:creationId xmlns:p14="http://schemas.microsoft.com/office/powerpoint/2010/main" val="1910914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C2D34C-E335-714B-6A81-69487B803F5A}"/>
              </a:ext>
            </a:extLst>
          </p:cNvPr>
          <p:cNvPicPr>
            <a:picLocks noChangeAspect="1"/>
          </p:cNvPicPr>
          <p:nvPr/>
        </p:nvPicPr>
        <p:blipFill>
          <a:blip r:embed="rId3" cstate="print"/>
          <a:stretch>
            <a:fillRect/>
          </a:stretch>
        </p:blipFill>
        <p:spPr>
          <a:xfrm>
            <a:off x="0" y="8239"/>
            <a:ext cx="12192000" cy="6849761"/>
          </a:xfrm>
          <a:prstGeom prst="rect">
            <a:avLst/>
          </a:prstGeom>
        </p:spPr>
      </p:pic>
      <p:pic>
        <p:nvPicPr>
          <p:cNvPr id="2050" name="Picture 2" descr="C:\Users\AnnaM\Documents\CCFNS Presentations\LightningBug.jpg"/>
          <p:cNvPicPr>
            <a:picLocks noChangeAspect="1" noChangeArrowheads="1"/>
          </p:cNvPicPr>
          <p:nvPr/>
        </p:nvPicPr>
        <p:blipFill>
          <a:blip r:embed="rId4" cstate="print"/>
          <a:srcRect/>
          <a:stretch>
            <a:fillRect/>
          </a:stretch>
        </p:blipFill>
        <p:spPr bwMode="auto">
          <a:xfrm>
            <a:off x="719138" y="3981449"/>
            <a:ext cx="2795587" cy="2240997"/>
          </a:xfrm>
          <a:prstGeom prst="rect">
            <a:avLst/>
          </a:prstGeom>
          <a:noFill/>
          <a:ln w="28575">
            <a:solidFill>
              <a:schemeClr val="accent3">
                <a:lumMod val="50000"/>
              </a:schemeClr>
            </a:solidFill>
          </a:ln>
        </p:spPr>
      </p:pic>
    </p:spTree>
    <p:extLst>
      <p:ext uri="{BB962C8B-B14F-4D97-AF65-F5344CB8AC3E}">
        <p14:creationId xmlns:p14="http://schemas.microsoft.com/office/powerpoint/2010/main" val="65328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adbirds.jpg"/>
          <p:cNvPicPr>
            <a:picLocks noChangeAspect="1"/>
          </p:cNvPicPr>
          <p:nvPr/>
        </p:nvPicPr>
        <p:blipFill>
          <a:blip r:embed="rId3" cstate="print"/>
          <a:stretch>
            <a:fillRect/>
          </a:stretch>
        </p:blipFill>
        <p:spPr>
          <a:xfrm>
            <a:off x="0" y="0"/>
            <a:ext cx="7143750" cy="6858000"/>
          </a:xfrm>
          <a:prstGeom prst="rect">
            <a:avLst/>
          </a:prstGeom>
          <a:ln w="28575">
            <a:solidFill>
              <a:schemeClr val="tx1"/>
            </a:solidFill>
          </a:ln>
        </p:spPr>
      </p:pic>
      <p:pic>
        <p:nvPicPr>
          <p:cNvPr id="10" name="Picture 9" descr="golden-cheekedWarbler.jpg"/>
          <p:cNvPicPr>
            <a:picLocks noChangeAspect="1"/>
          </p:cNvPicPr>
          <p:nvPr/>
        </p:nvPicPr>
        <p:blipFill>
          <a:blip r:embed="rId4" cstate="print"/>
          <a:stretch>
            <a:fillRect/>
          </a:stretch>
        </p:blipFill>
        <p:spPr>
          <a:xfrm>
            <a:off x="6858000" y="4114800"/>
            <a:ext cx="2767012"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Scissortail-tailed Flycatcers.jpg"/>
          <p:cNvPicPr>
            <a:picLocks noChangeAspect="1"/>
          </p:cNvPicPr>
          <p:nvPr/>
        </p:nvPicPr>
        <p:blipFill>
          <a:blip r:embed="rId5" cstate="print"/>
          <a:stretch>
            <a:fillRect/>
          </a:stretch>
        </p:blipFill>
        <p:spPr>
          <a:xfrm>
            <a:off x="7067550" y="803275"/>
            <a:ext cx="3009900" cy="200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6953251" y="6086474"/>
            <a:ext cx="3762374" cy="502702"/>
          </a:xfrm>
          <a:prstGeom prst="rect">
            <a:avLst/>
          </a:prstGeom>
        </p:spPr>
        <p:txBody>
          <a:bodyPr wrap="square" lIns="91440" tIns="45720" rIns="91440" bIns="45720" anchor="t">
            <a:spAutoFit/>
          </a:bodyPr>
          <a:lstStyle/>
          <a:p>
            <a:pPr algn="r" defTabSz="609630">
              <a:lnSpc>
                <a:spcPct val="71428"/>
              </a:lnSpc>
            </a:pPr>
            <a:r>
              <a:rPr lang="en-US" b="1" spc="71" dirty="0">
                <a:effectLst>
                  <a:outerShdw blurRad="38100" dist="38100" dir="2700000" algn="tl">
                    <a:srgbClr val="000000">
                      <a:alpha val="43137"/>
                    </a:srgbClr>
                  </a:outerShdw>
                </a:effectLst>
                <a:latin typeface="Raleway"/>
              </a:rPr>
              <a:t>Endangered Golden-Cheeked Warbler</a:t>
            </a:r>
            <a:endParaRPr lang="en-US"/>
          </a:p>
        </p:txBody>
      </p:sp>
      <p:sp>
        <p:nvSpPr>
          <p:cNvPr id="14" name="Rectangle 13"/>
          <p:cNvSpPr/>
          <p:nvPr/>
        </p:nvSpPr>
        <p:spPr>
          <a:xfrm>
            <a:off x="9324976" y="447675"/>
            <a:ext cx="2228849" cy="502702"/>
          </a:xfrm>
          <a:prstGeom prst="rect">
            <a:avLst/>
          </a:prstGeom>
        </p:spPr>
        <p:txBody>
          <a:bodyPr wrap="square" lIns="91440" tIns="45720" rIns="91440" bIns="45720" anchor="t">
            <a:spAutoFit/>
          </a:bodyPr>
          <a:lstStyle/>
          <a:p>
            <a:pPr algn="r" defTabSz="609630">
              <a:lnSpc>
                <a:spcPct val="71428"/>
              </a:lnSpc>
            </a:pPr>
            <a:r>
              <a:rPr lang="en-US" b="1" spc="71" dirty="0">
                <a:effectLst>
                  <a:outerShdw blurRad="38100" dist="38100" dir="2700000" algn="tl">
                    <a:srgbClr val="000000">
                      <a:alpha val="43137"/>
                    </a:srgbClr>
                  </a:outerShdw>
                </a:effectLst>
                <a:latin typeface="Raleway"/>
              </a:rPr>
              <a:t>Scissor-tailed </a:t>
            </a:r>
            <a:endParaRPr lang="en-US"/>
          </a:p>
          <a:p>
            <a:pPr algn="r" defTabSz="609630">
              <a:lnSpc>
                <a:spcPct val="71428"/>
              </a:lnSpc>
            </a:pPr>
            <a:r>
              <a:rPr lang="en-US" b="1" spc="71" dirty="0">
                <a:effectLst>
                  <a:outerShdw blurRad="38100" dist="38100" dir="2700000" algn="tl">
                    <a:srgbClr val="000000">
                      <a:alpha val="43137"/>
                    </a:srgbClr>
                  </a:outerShdw>
                </a:effectLst>
                <a:latin typeface="Raleway"/>
              </a:rPr>
              <a:t>Flycatcher</a:t>
            </a:r>
          </a:p>
        </p:txBody>
      </p:sp>
      <p:sp>
        <p:nvSpPr>
          <p:cNvPr id="2" name="Title 1"/>
          <p:cNvSpPr>
            <a:spLocks noGrp="1"/>
          </p:cNvSpPr>
          <p:nvPr>
            <p:ph type="title"/>
          </p:nvPr>
        </p:nvSpPr>
        <p:spPr>
          <a:xfrm>
            <a:off x="628650" y="3524250"/>
            <a:ext cx="5562600" cy="295275"/>
          </a:xfrm>
        </p:spPr>
        <p:txBody>
          <a:bodyPr>
            <a:noAutofit/>
          </a:bodyPr>
          <a:lstStyle/>
          <a:p>
            <a:pPr algn="l"/>
            <a:r>
              <a:rPr lang="en-US" sz="3200" b="1" dirty="0">
                <a:solidFill>
                  <a:srgbClr val="FFC000"/>
                </a:solidFill>
                <a:effectLst>
                  <a:outerShdw blurRad="38100" dist="38100" dir="2700000" algn="tl">
                    <a:srgbClr val="000000">
                      <a:alpha val="43137"/>
                    </a:srgbClr>
                  </a:outerShdw>
                </a:effectLst>
              </a:rPr>
              <a:t>Light pollution disorients birds in their migrations at night </a:t>
            </a: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br>
              <a:rPr lang="en-US" sz="2800" b="1" dirty="0">
                <a:solidFill>
                  <a:srgbClr val="D09E00"/>
                </a:solidFill>
                <a:effectLst>
                  <a:outerShdw blurRad="38100" dist="38100" dir="2700000" algn="tl">
                    <a:srgbClr val="000000">
                      <a:alpha val="43137"/>
                    </a:srgbClr>
                  </a:outerShdw>
                </a:effectLst>
              </a:rPr>
            </a:br>
            <a:r>
              <a:rPr lang="en-US" sz="2800" b="1" dirty="0">
                <a:solidFill>
                  <a:srgbClr val="D09E00"/>
                </a:solidFill>
                <a:effectLst>
                  <a:outerShdw blurRad="38100" dist="38100" dir="2700000" algn="tl">
                    <a:srgbClr val="000000">
                      <a:alpha val="43137"/>
                    </a:srgbClr>
                  </a:outerShdw>
                </a:effectLst>
              </a:rPr>
              <a:t>        	</a:t>
            </a:r>
            <a:br>
              <a:rPr lang="en-US" sz="2800" b="1" dirty="0"/>
            </a:br>
            <a:r>
              <a:rPr lang="en-US" sz="2800" b="1" dirty="0"/>
              <a:t> </a:t>
            </a:r>
          </a:p>
        </p:txBody>
      </p:sp>
      <p:pic>
        <p:nvPicPr>
          <p:cNvPr id="9" name="Picture 8" descr="Black-cappedVireo.jpg"/>
          <p:cNvPicPr>
            <a:picLocks noChangeAspect="1"/>
          </p:cNvPicPr>
          <p:nvPr/>
        </p:nvPicPr>
        <p:blipFill>
          <a:blip r:embed="rId6" cstate="print"/>
          <a:stretch>
            <a:fillRect/>
          </a:stretch>
        </p:blipFill>
        <p:spPr>
          <a:xfrm>
            <a:off x="9024937" y="2552700"/>
            <a:ext cx="2047875"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9677400" y="2019299"/>
            <a:ext cx="2209800" cy="707886"/>
          </a:xfrm>
          <a:prstGeom prst="rect">
            <a:avLst/>
          </a:prstGeom>
        </p:spPr>
        <p:txBody>
          <a:bodyPr wrap="square" lIns="91440" tIns="45720" rIns="91440" bIns="45720" anchor="t">
            <a:spAutoFit/>
          </a:bodyPr>
          <a:lstStyle/>
          <a:p>
            <a:pPr algn="r" defTabSz="609630">
              <a:lnSpc>
                <a:spcPct val="71428"/>
              </a:lnSpc>
            </a:pPr>
            <a:r>
              <a:rPr lang="en-US" b="1" spc="71" dirty="0">
                <a:effectLst>
                  <a:outerShdw blurRad="38100" dist="38100" dir="2700000" algn="tl">
                    <a:srgbClr val="000000">
                      <a:alpha val="43137"/>
                    </a:srgbClr>
                  </a:outerShdw>
                </a:effectLst>
                <a:latin typeface="Raleway"/>
              </a:rPr>
              <a:t> </a:t>
            </a:r>
            <a:endParaRPr lang="en-US"/>
          </a:p>
          <a:p>
            <a:pPr algn="r" defTabSz="609630">
              <a:lnSpc>
                <a:spcPct val="71428"/>
              </a:lnSpc>
            </a:pPr>
            <a:r>
              <a:rPr lang="en-US" b="1" spc="71" dirty="0">
                <a:effectLst>
                  <a:outerShdw blurRad="38100" dist="38100" dir="2700000" algn="tl">
                    <a:srgbClr val="000000">
                      <a:alpha val="43137"/>
                    </a:srgbClr>
                  </a:outerShdw>
                </a:effectLst>
                <a:latin typeface="Raleway"/>
              </a:rPr>
              <a:t>Black Capped Vireo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C063D-3EA6-9F4E-8431-C568FB2E7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6023219" cy="3990974"/>
          </a:xfrm>
          <a:prstGeom prst="rect">
            <a:avLst/>
          </a:prstGeom>
        </p:spPr>
      </p:pic>
      <p:pic>
        <p:nvPicPr>
          <p:cNvPr id="5" name="Picture 4">
            <a:extLst>
              <a:ext uri="{FF2B5EF4-FFF2-40B4-BE49-F238E27FC236}">
                <a16:creationId xmlns:a16="http://schemas.microsoft.com/office/drawing/2014/main" id="{C53DABE4-DF6F-7447-9BEA-BA0C0951C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27400"/>
            <a:ext cx="6000750" cy="3530600"/>
          </a:xfrm>
          <a:prstGeom prst="rect">
            <a:avLst/>
          </a:prstGeom>
        </p:spPr>
      </p:pic>
      <p:sp>
        <p:nvSpPr>
          <p:cNvPr id="6" name="AutoShape 10">
            <a:extLst>
              <a:ext uri="{FF2B5EF4-FFF2-40B4-BE49-F238E27FC236}">
                <a16:creationId xmlns:a16="http://schemas.microsoft.com/office/drawing/2014/main" id="{CEC53CBB-0020-E04F-AE20-F53F9C6F4FC9}"/>
              </a:ext>
            </a:extLst>
          </p:cNvPr>
          <p:cNvSpPr/>
          <p:nvPr/>
        </p:nvSpPr>
        <p:spPr>
          <a:xfrm>
            <a:off x="5991226" y="0"/>
            <a:ext cx="6200774" cy="6857999"/>
          </a:xfrm>
          <a:prstGeom prst="rect">
            <a:avLst/>
          </a:prstGeom>
          <a:solidFill>
            <a:schemeClr val="tx2">
              <a:lumMod val="60000"/>
              <a:lumOff val="40000"/>
            </a:schemeClr>
          </a:solidFill>
          <a:ln>
            <a:solidFill>
              <a:schemeClr val="tx1"/>
            </a:solidFill>
          </a:ln>
        </p:spPr>
        <p:txBody>
          <a:bodyPr/>
          <a:lstStyle/>
          <a:p>
            <a:endParaRPr lang="en-US"/>
          </a:p>
        </p:txBody>
      </p:sp>
      <p:sp>
        <p:nvSpPr>
          <p:cNvPr id="7" name="TextBox 16">
            <a:extLst>
              <a:ext uri="{FF2B5EF4-FFF2-40B4-BE49-F238E27FC236}">
                <a16:creationId xmlns:a16="http://schemas.microsoft.com/office/drawing/2014/main" id="{C35E87F9-0797-9C4C-9D8C-D3F57E769C18}"/>
              </a:ext>
            </a:extLst>
          </p:cNvPr>
          <p:cNvSpPr txBox="1"/>
          <p:nvPr/>
        </p:nvSpPr>
        <p:spPr>
          <a:xfrm>
            <a:off x="8012237" y="1095375"/>
            <a:ext cx="2824587" cy="531236"/>
          </a:xfrm>
          <a:prstGeom prst="rect">
            <a:avLst/>
          </a:prstGeom>
        </p:spPr>
        <p:txBody>
          <a:bodyPr wrap="square" lIns="0" tIns="0" rIns="0" bIns="0" rtlCol="0" anchor="t">
            <a:spAutoFit/>
          </a:bodyPr>
          <a:lstStyle/>
          <a:p>
            <a:pPr algn="ctr">
              <a:lnSpc>
                <a:spcPct val="41053"/>
              </a:lnSpc>
            </a:pPr>
            <a:r>
              <a:rPr lang="en-US" sz="6600" b="1" dirty="0">
                <a:ln w="12700">
                  <a:solidFill>
                    <a:schemeClr val="tx1"/>
                  </a:solidFill>
                  <a:prstDash val="solid"/>
                </a:ln>
                <a:solidFill>
                  <a:srgbClr val="D09E00"/>
                </a:solidFill>
                <a:effectLst>
                  <a:outerShdw blurRad="41275" dist="20320" dir="1800000" algn="tl" rotWithShape="0">
                    <a:srgbClr val="000000">
                      <a:alpha val="40000"/>
                    </a:srgbClr>
                  </a:outerShdw>
                </a:effectLst>
                <a:latin typeface="Raleway"/>
              </a:rPr>
              <a:t>TREES</a:t>
            </a:r>
            <a:endParaRPr lang="en-US"/>
          </a:p>
        </p:txBody>
      </p:sp>
      <p:sp>
        <p:nvSpPr>
          <p:cNvPr id="8" name="TextBox 17">
            <a:extLst>
              <a:ext uri="{FF2B5EF4-FFF2-40B4-BE49-F238E27FC236}">
                <a16:creationId xmlns:a16="http://schemas.microsoft.com/office/drawing/2014/main" id="{69785719-76ED-BD45-A836-ABA8887DE821}"/>
              </a:ext>
            </a:extLst>
          </p:cNvPr>
          <p:cNvSpPr txBox="1"/>
          <p:nvPr/>
        </p:nvSpPr>
        <p:spPr>
          <a:xfrm>
            <a:off x="7066813" y="1924050"/>
            <a:ext cx="4715436" cy="3102388"/>
          </a:xfrm>
          <a:prstGeom prst="rect">
            <a:avLst/>
          </a:prstGeom>
        </p:spPr>
        <p:txBody>
          <a:bodyPr wrap="square" lIns="0" tIns="0" rIns="0" bIns="0" rtlCol="0" anchor="t">
            <a:spAutoFit/>
          </a:bodyPr>
          <a:lstStyle/>
          <a:p>
            <a:pPr algn="ctr">
              <a:lnSpc>
                <a:spcPct val="89937"/>
              </a:lnSpc>
            </a:pPr>
            <a:r>
              <a:rPr lang="en-US" sz="2800" b="1" spc="112" dirty="0">
                <a:ln>
                  <a:solidFill>
                    <a:schemeClr val="tx1"/>
                  </a:solidFill>
                </a:ln>
                <a:solidFill>
                  <a:schemeClr val="bg1"/>
                </a:solidFill>
                <a:effectLst>
                  <a:outerShdw blurRad="38100" dist="38100" dir="2700000" algn="tl">
                    <a:srgbClr val="000000">
                      <a:alpha val="43137"/>
                    </a:srgbClr>
                  </a:outerShdw>
                </a:effectLst>
                <a:latin typeface="Raleway"/>
              </a:rPr>
              <a:t>Bud earlier, lose their leaves later, and have shorter life spans under artificial light. </a:t>
            </a:r>
            <a:endParaRPr lang="en-US"/>
          </a:p>
          <a:p>
            <a:pPr algn="ctr">
              <a:lnSpc>
                <a:spcPct val="89937"/>
              </a:lnSpc>
            </a:pPr>
            <a:endParaRPr lang="en-US" sz="2800" b="1" spc="112" dirty="0">
              <a:ln>
                <a:solidFill>
                  <a:prstClr val="black"/>
                </a:solidFill>
              </a:ln>
              <a:solidFill>
                <a:schemeClr val="bg1"/>
              </a:solidFill>
              <a:effectLst>
                <a:outerShdw blurRad="38100" dist="38100" dir="2700000" algn="tl">
                  <a:srgbClr val="000000">
                    <a:alpha val="43137"/>
                  </a:srgbClr>
                </a:outerShdw>
              </a:effectLst>
              <a:latin typeface="Raleway"/>
            </a:endParaRPr>
          </a:p>
          <a:p>
            <a:pPr algn="ctr">
              <a:lnSpc>
                <a:spcPct val="89937"/>
              </a:lnSpc>
            </a:pPr>
            <a:r>
              <a:rPr lang="en-US" sz="2800" b="1" spc="112" dirty="0">
                <a:ln>
                  <a:solidFill>
                    <a:schemeClr val="tx1"/>
                  </a:solidFill>
                </a:ln>
                <a:solidFill>
                  <a:schemeClr val="bg1"/>
                </a:solidFill>
                <a:effectLst>
                  <a:outerShdw blurRad="38100" dist="38100" dir="2700000" algn="tl">
                    <a:srgbClr val="000000">
                      <a:alpha val="43137"/>
                    </a:srgbClr>
                  </a:outerShdw>
                </a:effectLst>
                <a:latin typeface="Raleway" panose="020B0604020202020204" charset="0"/>
              </a:rPr>
              <a:t>T</a:t>
            </a:r>
            <a:r>
              <a:rPr lang="en-US" sz="2800" b="1" i="0" u="none" strike="noStrike" kern="1200" dirty="0">
                <a:ln>
                  <a:solidFill>
                    <a:schemeClr val="tx1"/>
                  </a:solidFill>
                </a:ln>
                <a:solidFill>
                  <a:schemeClr val="bg1"/>
                </a:solidFill>
                <a:effectLst>
                  <a:outerShdw blurRad="38100" dist="38100" dir="2700000" algn="tl">
                    <a:srgbClr val="000000">
                      <a:alpha val="43137"/>
                    </a:srgbClr>
                  </a:outerShdw>
                </a:effectLst>
                <a:latin typeface="Raleway" panose="020B0604020202020204" charset="0"/>
              </a:rPr>
              <a:t>he distribution of light on these trees has </a:t>
            </a:r>
            <a:r>
              <a:rPr lang="en-US" sz="2800" b="1" dirty="0">
                <a:ln>
                  <a:solidFill>
                    <a:schemeClr val="tx1"/>
                  </a:solidFill>
                </a:ln>
                <a:solidFill>
                  <a:schemeClr val="bg1"/>
                </a:solidFill>
                <a:effectLst>
                  <a:outerShdw blurRad="38100" dist="38100" dir="2700000" algn="tl">
                    <a:srgbClr val="000000">
                      <a:alpha val="43137"/>
                    </a:srgbClr>
                  </a:outerShdw>
                </a:effectLst>
                <a:latin typeface="Raleway" panose="020B0604020202020204" charset="0"/>
              </a:rPr>
              <a:t>a</a:t>
            </a:r>
            <a:r>
              <a:rPr lang="en-US" sz="2800" b="1" i="0" u="none" strike="noStrike" kern="1200" dirty="0">
                <a:ln>
                  <a:solidFill>
                    <a:schemeClr val="tx1"/>
                  </a:solidFill>
                </a:ln>
                <a:solidFill>
                  <a:schemeClr val="bg1"/>
                </a:solidFill>
                <a:effectLst>
                  <a:outerShdw blurRad="38100" dist="38100" dir="2700000" algn="tl">
                    <a:srgbClr val="000000">
                      <a:alpha val="43137"/>
                    </a:srgbClr>
                  </a:outerShdw>
                </a:effectLst>
                <a:latin typeface="Raleway" panose="020B0604020202020204" charset="0"/>
              </a:rPr>
              <a:t>ffected their natural cycles. </a:t>
            </a:r>
            <a:endParaRPr lang="en-US" sz="2800" b="1" spc="112" dirty="0">
              <a:ln>
                <a:solidFill>
                  <a:prstClr val="black"/>
                </a:solidFill>
              </a:ln>
              <a:solidFill>
                <a:schemeClr val="bg1"/>
              </a:solidFill>
              <a:effectLst>
                <a:outerShdw blurRad="38100" dist="38100" dir="2700000" algn="tl">
                  <a:srgbClr val="000000">
                    <a:alpha val="43137"/>
                  </a:srgbClr>
                </a:outerShdw>
              </a:effectLst>
              <a:latin typeface="Raleway" panose="020B0604020202020204" charset="0"/>
            </a:endParaRPr>
          </a:p>
        </p:txBody>
      </p:sp>
      <p:sp>
        <p:nvSpPr>
          <p:cNvPr id="9" name="TextBox 7">
            <a:extLst>
              <a:ext uri="{FF2B5EF4-FFF2-40B4-BE49-F238E27FC236}">
                <a16:creationId xmlns:a16="http://schemas.microsoft.com/office/drawing/2014/main" id="{74B60477-8725-6042-A514-7FC5F9F9476F}"/>
              </a:ext>
            </a:extLst>
          </p:cNvPr>
          <p:cNvSpPr txBox="1"/>
          <p:nvPr/>
        </p:nvSpPr>
        <p:spPr>
          <a:xfrm>
            <a:off x="7867651" y="5953125"/>
            <a:ext cx="3811131" cy="188962"/>
          </a:xfrm>
          <a:prstGeom prst="rect">
            <a:avLst/>
          </a:prstGeom>
        </p:spPr>
        <p:txBody>
          <a:bodyPr wrap="square" lIns="0" tIns="0" rIns="0" bIns="0" rtlCol="0" anchor="t">
            <a:spAutoFit/>
          </a:bodyPr>
          <a:lstStyle/>
          <a:p>
            <a:pPr algn="r">
              <a:lnSpc>
                <a:spcPct val="107142"/>
              </a:lnSpc>
            </a:pPr>
            <a:r>
              <a:rPr lang="en-US" sz="1200" b="1" spc="71" dirty="0">
                <a:solidFill>
                  <a:srgbClr val="08121E"/>
                </a:solidFill>
                <a:effectLst>
                  <a:outerShdw blurRad="38100" dist="38100" dir="2700000" algn="tl">
                    <a:srgbClr val="000000">
                      <a:alpha val="43137"/>
                    </a:srgbClr>
                  </a:outerShdw>
                </a:effectLst>
                <a:latin typeface="Raleway"/>
              </a:rPr>
              <a:t>International Dark-Sky Association | 2019</a:t>
            </a:r>
            <a:endParaRPr lang="en-US"/>
          </a:p>
        </p:txBody>
      </p:sp>
      <p:sp>
        <p:nvSpPr>
          <p:cNvPr id="11" name="Down Arrow 10"/>
          <p:cNvSpPr/>
          <p:nvPr/>
        </p:nvSpPr>
        <p:spPr>
          <a:xfrm rot="4173119">
            <a:off x="4945925" y="3362439"/>
            <a:ext cx="484632" cy="723693"/>
          </a:xfrm>
          <a:prstGeom prst="down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8529597">
            <a:off x="615411" y="221659"/>
            <a:ext cx="484632" cy="695208"/>
          </a:xfrm>
          <a:prstGeom prst="down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17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field with a road&#10;&#10;Description automatically generated with medium confidence">
            <a:extLst>
              <a:ext uri="{FF2B5EF4-FFF2-40B4-BE49-F238E27FC236}">
                <a16:creationId xmlns:a16="http://schemas.microsoft.com/office/drawing/2014/main" id="{11E225E4-A574-DED5-CC65-BFE593D1E2AB}"/>
              </a:ext>
            </a:extLst>
          </p:cNvPr>
          <p:cNvPicPr>
            <a:picLocks noChangeAspect="1"/>
          </p:cNvPicPr>
          <p:nvPr/>
        </p:nvPicPr>
        <p:blipFill>
          <a:blip r:embed="rId3" cstate="print"/>
          <a:stretch>
            <a:fillRect/>
          </a:stretch>
        </p:blipFill>
        <p:spPr>
          <a:xfrm>
            <a:off x="457200" y="567308"/>
            <a:ext cx="11277600" cy="5723384"/>
          </a:xfrm>
          <a:prstGeom prst="rect">
            <a:avLst/>
          </a:prstGeom>
        </p:spPr>
      </p:pic>
      <p:sp>
        <p:nvSpPr>
          <p:cNvPr id="7" name="Right Arrow 6"/>
          <p:cNvSpPr/>
          <p:nvPr/>
        </p:nvSpPr>
        <p:spPr>
          <a:xfrm>
            <a:off x="5562600" y="1047750"/>
            <a:ext cx="933450"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62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nnaM\Documents\CCFNS Presentations\BGPicture1.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524000" y="1122365"/>
            <a:ext cx="9144000" cy="1583515"/>
          </a:xfrm>
          <a:ln>
            <a:noFill/>
          </a:ln>
        </p:spPr>
        <p:txBody>
          <a:bodyPr>
            <a:normAutofit/>
          </a:bodyPr>
          <a:lstStyle/>
          <a:p>
            <a:r>
              <a:rPr lang="en-US" b="1" dirty="0">
                <a:ln w="12700">
                  <a:noFill/>
                  <a:prstDash val="solid"/>
                </a:ln>
                <a:solidFill>
                  <a:srgbClr val="D09E00"/>
                </a:solidFill>
                <a:effectLst>
                  <a:outerShdw blurRad="41275" dist="20320" dir="1800000" algn="tl" rotWithShape="0">
                    <a:srgbClr val="000000">
                      <a:alpha val="40000"/>
                    </a:srgbClr>
                  </a:outerShdw>
                </a:effectLst>
              </a:rPr>
              <a:t>Impacts of Light Pollution</a:t>
            </a:r>
            <a:br>
              <a:rPr lang="en-US" b="1" dirty="0">
                <a:ln w="12700">
                  <a:noFill/>
                  <a:prstDash val="solid"/>
                </a:ln>
                <a:solidFill>
                  <a:srgbClr val="D09E00"/>
                </a:solidFill>
                <a:effectLst>
                  <a:outerShdw blurRad="41275" dist="20320" dir="1800000" algn="tl" rotWithShape="0">
                    <a:srgbClr val="000000">
                      <a:alpha val="40000"/>
                    </a:srgbClr>
                  </a:outerShdw>
                </a:effectLst>
              </a:rPr>
            </a:br>
            <a:r>
              <a:rPr lang="en-US" b="1" dirty="0">
                <a:ln w="12700">
                  <a:noFill/>
                  <a:prstDash val="solid"/>
                </a:ln>
                <a:solidFill>
                  <a:srgbClr val="D09E00"/>
                </a:solidFill>
                <a:effectLst>
                  <a:outerShdw blurRad="41275" dist="20320" dir="1800000" algn="tl" rotWithShape="0">
                    <a:srgbClr val="000000">
                      <a:alpha val="40000"/>
                    </a:srgbClr>
                  </a:outerShdw>
                </a:effectLst>
              </a:rPr>
              <a:t>Human Health</a:t>
            </a:r>
          </a:p>
        </p:txBody>
      </p:sp>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1571625" y="2571749"/>
            <a:ext cx="9160367" cy="1809751"/>
          </a:xfrm>
          <a:ln>
            <a:noFill/>
          </a:ln>
        </p:spPr>
        <p:txBody>
          <a:bodyPr>
            <a:noAutofit/>
          </a:bodyPr>
          <a:lstStyle/>
          <a:p>
            <a:r>
              <a:rPr lang="en-US" sz="3200" b="1" i="0" u="none" strike="noStrike" kern="1200" dirty="0">
                <a:ln w="19050">
                  <a:noFill/>
                </a:ln>
                <a:solidFill>
                  <a:schemeClr val="bg1"/>
                </a:solidFill>
                <a:effectLst>
                  <a:outerShdw blurRad="38100" dist="38100" dir="2700000" algn="tl">
                    <a:srgbClr val="000000">
                      <a:alpha val="43137"/>
                    </a:srgbClr>
                  </a:outerShdw>
                </a:effectLst>
              </a:rPr>
              <a:t>The addition of light into the night disrupts our circadian rhythm, the internal cycle syncing our biological clock with day and night. </a:t>
            </a:r>
            <a:endParaRPr lang="en-US" sz="3200" b="1" dirty="0">
              <a:ln w="19050">
                <a:no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19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73920" y="3993254"/>
            <a:ext cx="3417080" cy="4249496"/>
            <a:chOff x="-628895" y="3126942"/>
            <a:chExt cx="13060381" cy="15103684"/>
          </a:xfrm>
        </p:grpSpPr>
        <p:sp>
          <p:nvSpPr>
            <p:cNvPr id="9" name="TextBox 9"/>
            <p:cNvSpPr txBox="1"/>
            <p:nvPr/>
          </p:nvSpPr>
          <p:spPr>
            <a:xfrm>
              <a:off x="-589436" y="3126942"/>
              <a:ext cx="13020922" cy="10956407"/>
            </a:xfrm>
            <a:prstGeom prst="rect">
              <a:avLst/>
            </a:prstGeom>
          </p:spPr>
          <p:txBody>
            <a:bodyPr wrap="square" lIns="0" tIns="0" rIns="0" bIns="0" rtlCol="0" anchor="t">
              <a:spAutoFit/>
            </a:bodyPr>
            <a:lstStyle/>
            <a:p>
              <a:pPr>
                <a:lnSpc>
                  <a:spcPct val="136121"/>
                </a:lnSpc>
              </a:pPr>
              <a:r>
                <a:rPr lang="en-US" sz="1867" spc="112" dirty="0">
                  <a:ln>
                    <a:solidFill>
                      <a:schemeClr val="tx1"/>
                    </a:solidFill>
                  </a:ln>
                  <a:solidFill>
                    <a:srgbClr val="1C2AB4"/>
                  </a:solidFill>
                  <a:latin typeface="Raleway"/>
                </a:rPr>
                <a:t> </a:t>
              </a:r>
              <a:endParaRPr lang="en-US" spc="112" dirty="0">
                <a:ln>
                  <a:solidFill>
                    <a:prstClr val="black"/>
                  </a:solidFill>
                </a:ln>
                <a:solidFill>
                  <a:srgbClr val="1C2AB4"/>
                </a:solidFill>
                <a:latin typeface="Raleway"/>
              </a:endParaRPr>
            </a:p>
            <a:p>
              <a:pPr>
                <a:lnSpc>
                  <a:spcPct val="136121"/>
                </a:lnSpc>
              </a:pPr>
              <a:endParaRPr lang="en-US" sz="1867" spc="112" dirty="0">
                <a:solidFill>
                  <a:srgbClr val="16325C"/>
                </a:solidFill>
                <a:latin typeface="Raleway"/>
              </a:endParaRPr>
            </a:p>
            <a:p>
              <a:pPr>
                <a:lnSpc>
                  <a:spcPct val="136121"/>
                </a:lnSpc>
              </a:pPr>
              <a:endParaRPr lang="en-US" sz="1867" b="1" spc="112" dirty="0">
                <a:solidFill>
                  <a:srgbClr val="16325C"/>
                </a:solidFill>
                <a:latin typeface="Raleway"/>
              </a:endParaRPr>
            </a:p>
            <a:p>
              <a:pPr>
                <a:lnSpc>
                  <a:spcPct val="104927"/>
                </a:lnSpc>
              </a:pPr>
              <a:endParaRPr lang="en-US" sz="2400" b="1" dirty="0">
                <a:ln w="12700">
                  <a:solidFill>
                    <a:srgbClr val="1F497D">
                      <a:satMod val="155000"/>
                    </a:srgb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aleway"/>
              </a:endParaRPr>
            </a:p>
            <a:p>
              <a:pPr>
                <a:lnSpc>
                  <a:spcPct val="136121"/>
                </a:lnSpc>
              </a:pPr>
              <a:endParaRPr lang="en-US" sz="1867" b="1" spc="112" dirty="0">
                <a:solidFill>
                  <a:srgbClr val="16325C"/>
                </a:solidFill>
                <a:latin typeface="Raleway"/>
              </a:endParaRPr>
            </a:p>
            <a:p>
              <a:pPr>
                <a:lnSpc>
                  <a:spcPct val="136121"/>
                </a:lnSpc>
              </a:pPr>
              <a:endParaRPr lang="en-US" sz="1867" spc="112" dirty="0">
                <a:solidFill>
                  <a:srgbClr val="16325C"/>
                </a:solidFill>
                <a:latin typeface="Raleway"/>
              </a:endParaRPr>
            </a:p>
            <a:p>
              <a:pPr>
                <a:lnSpc>
                  <a:spcPct val="136121"/>
                </a:lnSpc>
              </a:pPr>
              <a:endParaRPr lang="en-US" sz="1867" spc="112" dirty="0">
                <a:solidFill>
                  <a:srgbClr val="16325C"/>
                </a:solidFill>
                <a:latin typeface="Raleway"/>
              </a:endParaRPr>
            </a:p>
            <a:p>
              <a:pPr>
                <a:lnSpc>
                  <a:spcPct val="136121"/>
                </a:lnSpc>
              </a:pPr>
              <a:r>
                <a:rPr lang="en-US" sz="1867" spc="112" dirty="0">
                  <a:solidFill>
                    <a:srgbClr val="16325C"/>
                  </a:solidFill>
                  <a:latin typeface="Raleway"/>
                </a:rPr>
                <a:t>                       </a:t>
              </a:r>
            </a:p>
          </p:txBody>
        </p:sp>
        <p:sp>
          <p:nvSpPr>
            <p:cNvPr id="7" name="TextBox 7"/>
            <p:cNvSpPr txBox="1"/>
            <p:nvPr/>
          </p:nvSpPr>
          <p:spPr>
            <a:xfrm>
              <a:off x="-628895" y="8637050"/>
              <a:ext cx="4832759" cy="9593576"/>
            </a:xfrm>
            <a:prstGeom prst="rect">
              <a:avLst/>
            </a:prstGeom>
          </p:spPr>
          <p:txBody>
            <a:bodyPr wrap="square" lIns="0" tIns="0" rIns="0" bIns="0" rtlCol="0" anchor="t">
              <a:spAutoFit/>
            </a:bodyPr>
            <a:lstStyle/>
            <a:p>
              <a:pPr>
                <a:lnSpc>
                  <a:spcPct val="136121"/>
                </a:lnSpc>
              </a:pPr>
              <a:endParaRPr lang="en-US" sz="1870" b="1" i="0" u="none" strike="noStrike" kern="1200" dirty="0">
                <a:ln w="12700">
                  <a:solidFill>
                    <a:prstClr val="black"/>
                  </a:solidFill>
                  <a:prstDash val="solid"/>
                </a:ln>
                <a:solidFill>
                  <a:srgbClr val="E5D16D"/>
                </a:solidFill>
                <a:effectLst>
                  <a:outerShdw blurRad="41275" dist="20320" dir="1800000" algn="tl" rotWithShape="0">
                    <a:srgbClr val="000000">
                      <a:alpha val="40000"/>
                    </a:srgbClr>
                  </a:outerShdw>
                </a:effectLst>
                <a:latin typeface="Raleway" panose="020B0604020202020204"/>
              </a:endParaRPr>
            </a:p>
            <a:p>
              <a:pPr>
                <a:lnSpc>
                  <a:spcPct val="136121"/>
                </a:lnSpc>
              </a:pPr>
              <a:endParaRPr lang="en-US" sz="1870" b="1" dirty="0">
                <a:ln w="12700">
                  <a:solidFill>
                    <a:prstClr val="black"/>
                  </a:solidFill>
                  <a:prstDash val="solid"/>
                </a:ln>
                <a:solidFill>
                  <a:srgbClr val="E5D16D"/>
                </a:solidFill>
                <a:effectLst>
                  <a:outerShdw blurRad="41275" dist="20320" dir="1800000" algn="tl" rotWithShape="0">
                    <a:srgbClr val="000000">
                      <a:alpha val="40000"/>
                    </a:srgbClr>
                  </a:outerShdw>
                </a:effectLst>
                <a:latin typeface="Raleway" panose="020B0604020202020204"/>
              </a:endParaRPr>
            </a:p>
            <a:p>
              <a:pPr>
                <a:lnSpc>
                  <a:spcPct val="136121"/>
                </a:lnSpc>
              </a:pPr>
              <a:endParaRPr lang="en-US" sz="1870" dirty="0">
                <a:solidFill>
                  <a:schemeClr val="accent1">
                    <a:lumMod val="50000"/>
                  </a:schemeClr>
                </a:solidFill>
                <a:latin typeface="Raleway" panose="020B0604020202020204"/>
              </a:endParaRPr>
            </a:p>
            <a:p>
              <a:pPr>
                <a:lnSpc>
                  <a:spcPct val="136121"/>
                </a:lnSpc>
              </a:pPr>
              <a:endParaRPr lang="en-US" sz="1870" dirty="0">
                <a:solidFill>
                  <a:schemeClr val="accent1">
                    <a:lumMod val="50000"/>
                  </a:schemeClr>
                </a:solidFill>
                <a:latin typeface="Raleway" panose="020B0604020202020204"/>
              </a:endParaRPr>
            </a:p>
            <a:p>
              <a:pPr>
                <a:lnSpc>
                  <a:spcPct val="136121"/>
                </a:lnSpc>
              </a:pPr>
              <a:endParaRPr lang="en-US" sz="1870" b="0" i="0" u="sng" strike="noStrike" kern="1200" dirty="0">
                <a:solidFill>
                  <a:schemeClr val="accent1">
                    <a:lumMod val="50000"/>
                  </a:schemeClr>
                </a:solidFill>
                <a:effectLst/>
                <a:latin typeface="Raleway" panose="020B0604020202020204"/>
              </a:endParaRPr>
            </a:p>
            <a:p>
              <a:pPr>
                <a:lnSpc>
                  <a:spcPct val="136121"/>
                </a:lnSpc>
              </a:pPr>
              <a:endParaRPr lang="en-US" sz="1870" b="0" i="0" u="sng" strike="noStrike" kern="1200" dirty="0">
                <a:solidFill>
                  <a:schemeClr val="accent1">
                    <a:lumMod val="50000"/>
                  </a:schemeClr>
                </a:solidFill>
                <a:effectLst/>
                <a:latin typeface="Raleway" panose="020B0604020202020204"/>
              </a:endParaRPr>
            </a:p>
            <a:p>
              <a:pPr>
                <a:lnSpc>
                  <a:spcPct val="136121"/>
                </a:lnSpc>
              </a:pPr>
              <a:endParaRPr lang="en-US" sz="1870" spc="112" dirty="0">
                <a:solidFill>
                  <a:srgbClr val="16325C"/>
                </a:solidFill>
                <a:latin typeface="Raleway" panose="020B0604020202020204"/>
              </a:endParaRPr>
            </a:p>
          </p:txBody>
        </p:sp>
      </p:grpSp>
      <p:sp>
        <p:nvSpPr>
          <p:cNvPr id="10" name="TextBox 7">
            <a:extLst>
              <a:ext uri="{FF2B5EF4-FFF2-40B4-BE49-F238E27FC236}">
                <a16:creationId xmlns:a16="http://schemas.microsoft.com/office/drawing/2014/main" id="{6031748E-8A4A-3A40-95A0-AABEC8BA1402}"/>
              </a:ext>
            </a:extLst>
          </p:cNvPr>
          <p:cNvSpPr txBox="1"/>
          <p:nvPr/>
        </p:nvSpPr>
        <p:spPr>
          <a:xfrm>
            <a:off x="6599694" y="6086475"/>
            <a:ext cx="3811131" cy="188065"/>
          </a:xfrm>
          <a:prstGeom prst="rect">
            <a:avLst/>
          </a:prstGeom>
        </p:spPr>
        <p:txBody>
          <a:bodyPr wrap="square" lIns="0" tIns="0" rIns="0" bIns="0" rtlCol="0" anchor="t">
            <a:spAutoFit/>
          </a:bodyPr>
          <a:lstStyle/>
          <a:p>
            <a:pPr algn="r">
              <a:lnSpc>
                <a:spcPct val="107142"/>
              </a:lnSpc>
            </a:pPr>
            <a:r>
              <a:rPr lang="en-US" sz="1200" b="1" spc="71" dirty="0">
                <a:solidFill>
                  <a:schemeClr val="bg1"/>
                </a:solidFill>
                <a:latin typeface="Raleway"/>
              </a:rPr>
              <a:t>International Dark-Sky Association | 2019</a:t>
            </a:r>
            <a:endParaRPr lang="en-US"/>
          </a:p>
        </p:txBody>
      </p:sp>
      <p:sp>
        <p:nvSpPr>
          <p:cNvPr id="16" name="Rectangle 15"/>
          <p:cNvSpPr/>
          <p:nvPr/>
        </p:nvSpPr>
        <p:spPr>
          <a:xfrm>
            <a:off x="0" y="0"/>
            <a:ext cx="12192000" cy="6857999"/>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16D"/>
              </a:solidFill>
            </a:endParaRPr>
          </a:p>
        </p:txBody>
      </p:sp>
      <p:sp>
        <p:nvSpPr>
          <p:cNvPr id="12" name="Rectangle 11"/>
          <p:cNvSpPr/>
          <p:nvPr/>
        </p:nvSpPr>
        <p:spPr>
          <a:xfrm>
            <a:off x="704851" y="304801"/>
            <a:ext cx="3543300" cy="7048083"/>
          </a:xfrm>
          <a:prstGeom prst="rect">
            <a:avLst/>
          </a:prstGeom>
        </p:spPr>
        <p:txBody>
          <a:bodyPr wrap="square">
            <a:spAutoFit/>
          </a:bodyPr>
          <a:lstStyle/>
          <a:p>
            <a:r>
              <a:rPr lang="en-US" sz="3200" b="1" dirty="0">
                <a:ln w="12700">
                  <a:noFill/>
                  <a:prstDash val="solid"/>
                </a:ln>
                <a:solidFill>
                  <a:srgbClr val="1C2AB4"/>
                </a:solidFill>
                <a:effectLst>
                  <a:outerShdw blurRad="38100" dist="38100" dir="2700000" algn="tl">
                    <a:srgbClr val="000000">
                      <a:alpha val="43137"/>
                    </a:srgbClr>
                  </a:outerShdw>
                </a:effectLst>
                <a:latin typeface="Raleway"/>
              </a:rPr>
              <a:t>The American Medical Association (A.M.A.)</a:t>
            </a:r>
            <a:endParaRPr lang="en-US" sz="3200" b="1" spc="112" dirty="0">
              <a:solidFill>
                <a:srgbClr val="1C2AB4"/>
              </a:solidFill>
              <a:effectLst>
                <a:outerShdw blurRad="38100" dist="38100" dir="2700000" algn="tl">
                  <a:srgbClr val="000000">
                    <a:alpha val="43137"/>
                  </a:srgbClr>
                </a:outerShdw>
              </a:effectLst>
              <a:latin typeface="Raleway"/>
            </a:endParaRPr>
          </a:p>
          <a:p>
            <a:r>
              <a:rPr lang="en-US" b="1" spc="112" dirty="0">
                <a:solidFill>
                  <a:srgbClr val="1C2AB4"/>
                </a:solidFill>
                <a:effectLst>
                  <a:outerShdw blurRad="38100" dist="38100" dir="2700000" algn="tl">
                    <a:srgbClr val="000000">
                      <a:alpha val="43137"/>
                    </a:srgbClr>
                  </a:outerShdw>
                </a:effectLst>
                <a:latin typeface="Raleway"/>
              </a:rPr>
              <a:t>  </a:t>
            </a:r>
          </a:p>
          <a:p>
            <a:r>
              <a:rPr lang="en-US" b="1" spc="112" dirty="0">
                <a:solidFill>
                  <a:srgbClr val="1C2AB4"/>
                </a:solidFill>
                <a:effectLst>
                  <a:outerShdw blurRad="38100" dist="38100" dir="2700000" algn="tl">
                    <a:srgbClr val="000000">
                      <a:alpha val="43137"/>
                    </a:srgbClr>
                  </a:outerShdw>
                </a:effectLst>
                <a:latin typeface="Raleway"/>
              </a:rPr>
              <a:t>In 2016, the A.M.A. came out with a study recommending limiting exposure to blue light      at night. </a:t>
            </a:r>
          </a:p>
          <a:p>
            <a:endParaRPr lang="en-US" b="1" spc="112" dirty="0">
              <a:solidFill>
                <a:srgbClr val="1C2AB4"/>
              </a:solidFill>
              <a:effectLst>
                <a:outerShdw blurRad="38100" dist="38100" dir="2700000" algn="tl">
                  <a:srgbClr val="000000">
                    <a:alpha val="43137"/>
                  </a:srgbClr>
                </a:outerShdw>
              </a:effectLst>
              <a:latin typeface="Raleway"/>
            </a:endParaRPr>
          </a:p>
          <a:p>
            <a:r>
              <a:rPr lang="en-US" b="1" spc="112" dirty="0">
                <a:solidFill>
                  <a:srgbClr val="1C2AB4"/>
                </a:solidFill>
                <a:effectLst>
                  <a:outerShdw blurRad="38100" dist="38100" dir="2700000" algn="tl">
                    <a:srgbClr val="000000">
                      <a:alpha val="43137"/>
                    </a:srgbClr>
                  </a:outerShdw>
                </a:effectLst>
                <a:latin typeface="Raleway"/>
              </a:rPr>
              <a:t>Frequent long-term exposure to blue </a:t>
            </a:r>
          </a:p>
          <a:p>
            <a:r>
              <a:rPr lang="en-US" b="1" spc="112" dirty="0">
                <a:solidFill>
                  <a:srgbClr val="1C2AB4"/>
                </a:solidFill>
                <a:effectLst>
                  <a:outerShdw blurRad="38100" dist="38100" dir="2700000" algn="tl">
                    <a:srgbClr val="000000">
                      <a:alpha val="43137"/>
                    </a:srgbClr>
                  </a:outerShdw>
                </a:effectLst>
                <a:latin typeface="Raleway"/>
              </a:rPr>
              <a:t>light at night has been linked with increased </a:t>
            </a:r>
          </a:p>
          <a:p>
            <a:r>
              <a:rPr lang="en-US" b="1" spc="112" dirty="0">
                <a:solidFill>
                  <a:srgbClr val="1C2AB4"/>
                </a:solidFill>
                <a:effectLst>
                  <a:outerShdw blurRad="38100" dist="38100" dir="2700000" algn="tl">
                    <a:srgbClr val="000000">
                      <a:alpha val="43137"/>
                    </a:srgbClr>
                  </a:outerShdw>
                </a:effectLst>
                <a:latin typeface="Raleway"/>
              </a:rPr>
              <a:t>risk for all types of </a:t>
            </a:r>
          </a:p>
          <a:p>
            <a:r>
              <a:rPr lang="en-US" b="1" spc="112" dirty="0">
                <a:solidFill>
                  <a:srgbClr val="1C2AB4"/>
                </a:solidFill>
                <a:effectLst>
                  <a:outerShdw blurRad="38100" dist="38100" dir="2700000" algn="tl">
                    <a:srgbClr val="000000">
                      <a:alpha val="43137"/>
                    </a:srgbClr>
                  </a:outerShdw>
                </a:effectLst>
                <a:latin typeface="Raleway"/>
              </a:rPr>
              <a:t>cancer, insomnia, depression, obesity, and diabetes.</a:t>
            </a:r>
            <a:r>
              <a:rPr lang="en-US" b="1" spc="112" dirty="0">
                <a:solidFill>
                  <a:srgbClr val="0A26F6"/>
                </a:solidFill>
                <a:effectLst>
                  <a:outerShdw blurRad="38100" dist="38100" dir="2700000" algn="tl">
                    <a:srgbClr val="000000">
                      <a:alpha val="43137"/>
                    </a:srgbClr>
                  </a:outerShdw>
                </a:effectLst>
                <a:latin typeface="Raleway"/>
              </a:rPr>
              <a:t> </a:t>
            </a:r>
          </a:p>
          <a:p>
            <a:endParaRPr lang="en-US" b="1" spc="112" dirty="0">
              <a:solidFill>
                <a:srgbClr val="0A26F6"/>
              </a:solidFill>
              <a:effectLst>
                <a:outerShdw blurRad="38100" dist="38100" dir="2700000" algn="tl">
                  <a:srgbClr val="000000">
                    <a:alpha val="43137"/>
                  </a:srgbClr>
                </a:outerShdw>
              </a:effectLst>
              <a:latin typeface="Raleway"/>
            </a:endParaRPr>
          </a:p>
          <a:p>
            <a:endParaRPr lang="en-US" spc="112" dirty="0">
              <a:ln>
                <a:solidFill>
                  <a:schemeClr val="tx1"/>
                </a:solidFill>
              </a:ln>
              <a:solidFill>
                <a:srgbClr val="1C2AB4"/>
              </a:solidFill>
              <a:latin typeface="Raleway"/>
            </a:endParaRPr>
          </a:p>
          <a:p>
            <a:endParaRPr lang="en-US" dirty="0">
              <a:ln>
                <a:solidFill>
                  <a:schemeClr val="tx1"/>
                </a:solidFill>
              </a:ln>
              <a:solidFill>
                <a:srgbClr val="1C2AB4"/>
              </a:solidFill>
            </a:endParaRPr>
          </a:p>
        </p:txBody>
      </p:sp>
      <p:pic>
        <p:nvPicPr>
          <p:cNvPr id="1026" name="Picture 2" descr="C:\Users\AnnaM\Documents\CCFNS Presentations\sleep and Light Pollution.jpg"/>
          <p:cNvPicPr>
            <a:picLocks noChangeAspect="1" noChangeArrowheads="1"/>
          </p:cNvPicPr>
          <p:nvPr/>
        </p:nvPicPr>
        <p:blipFill>
          <a:blip r:embed="rId3" cstate="print"/>
          <a:srcRect/>
          <a:stretch>
            <a:fillRect/>
          </a:stretch>
        </p:blipFill>
        <p:spPr bwMode="auto">
          <a:xfrm>
            <a:off x="3952875" y="560956"/>
            <a:ext cx="5534025" cy="5524769"/>
          </a:xfrm>
          <a:prstGeom prst="rect">
            <a:avLst/>
          </a:prstGeom>
          <a:noFill/>
        </p:spPr>
      </p:pic>
      <p:pic>
        <p:nvPicPr>
          <p:cNvPr id="6147" name="Picture 3" descr="C:\Users\AnnaM\Documents\CCFNS Presentations\No Sleep.jpg"/>
          <p:cNvPicPr>
            <a:picLocks noChangeAspect="1" noChangeArrowheads="1"/>
          </p:cNvPicPr>
          <p:nvPr/>
        </p:nvPicPr>
        <p:blipFill>
          <a:blip r:embed="rId4" cstate="print"/>
          <a:srcRect/>
          <a:stretch>
            <a:fillRect/>
          </a:stretch>
        </p:blipFill>
        <p:spPr bwMode="auto">
          <a:xfrm>
            <a:off x="8054731" y="1420925"/>
            <a:ext cx="3603868" cy="2674825"/>
          </a:xfrm>
          <a:prstGeom prst="rect">
            <a:avLst/>
          </a:prstGeom>
          <a:noFill/>
          <a:ln w="38100">
            <a:solidFill>
              <a:schemeClr val="tx1"/>
            </a:solidFill>
          </a:ln>
        </p:spPr>
      </p:pic>
      <p:sp>
        <p:nvSpPr>
          <p:cNvPr id="11" name="TextBox 10"/>
          <p:cNvSpPr txBox="1"/>
          <p:nvPr/>
        </p:nvSpPr>
        <p:spPr>
          <a:xfrm>
            <a:off x="9601200" y="4257675"/>
            <a:ext cx="2152650" cy="1754326"/>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Blue Light coming in through our windows and blue light from our phones are harmful to humans.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naM\Documents\CCFNS Presentations\BGPicture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524000" y="1122365"/>
            <a:ext cx="9144000" cy="1583515"/>
          </a:xfrm>
        </p:spPr>
        <p:txBody>
          <a:bodyPr>
            <a:normAutofit/>
          </a:bodyPr>
          <a:lstStyle/>
          <a:p>
            <a:r>
              <a:rPr lang="en-US" b="1" dirty="0">
                <a:ln w="12700">
                  <a:noFill/>
                  <a:prstDash val="solid"/>
                </a:ln>
                <a:solidFill>
                  <a:srgbClr val="D09E00"/>
                </a:solidFill>
                <a:effectLst>
                  <a:outerShdw blurRad="41275" dist="20320" dir="1800000" algn="tl" rotWithShape="0">
                    <a:srgbClr val="000000">
                      <a:alpha val="40000"/>
                    </a:srgbClr>
                  </a:outerShdw>
                </a:effectLst>
              </a:rPr>
              <a:t>Impacts of Light Pollution</a:t>
            </a:r>
            <a:br>
              <a:rPr lang="en-US" b="1" dirty="0">
                <a:ln w="12700">
                  <a:noFill/>
                  <a:prstDash val="solid"/>
                </a:ln>
                <a:solidFill>
                  <a:srgbClr val="D09E00"/>
                </a:solidFill>
                <a:effectLst>
                  <a:outerShdw blurRad="41275" dist="20320" dir="1800000" algn="tl" rotWithShape="0">
                    <a:srgbClr val="000000">
                      <a:alpha val="40000"/>
                    </a:srgbClr>
                  </a:outerShdw>
                </a:effectLst>
              </a:rPr>
            </a:br>
            <a:r>
              <a:rPr lang="en-US" b="1" dirty="0">
                <a:ln w="12700">
                  <a:noFill/>
                  <a:prstDash val="solid"/>
                </a:ln>
                <a:solidFill>
                  <a:srgbClr val="D09E00"/>
                </a:solidFill>
                <a:effectLst>
                  <a:outerShdw blurRad="41275" dist="20320" dir="1800000" algn="tl" rotWithShape="0">
                    <a:srgbClr val="000000">
                      <a:alpha val="40000"/>
                    </a:srgbClr>
                  </a:outerShdw>
                </a:effectLst>
              </a:rPr>
              <a:t>Energy Waste</a:t>
            </a:r>
          </a:p>
        </p:txBody>
      </p:sp>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1514475" y="2724149"/>
            <a:ext cx="9211480" cy="1914525"/>
          </a:xfrm>
        </p:spPr>
        <p:txBody>
          <a:bodyPr>
            <a:normAutofit/>
          </a:bodyPr>
          <a:lstStyle/>
          <a:p>
            <a:r>
              <a:rPr lang="en-US" sz="3200" b="1" i="0" u="none" strike="noStrike" kern="12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rPr>
              <a:t>Light pollution is a waste of money and energy. </a:t>
            </a:r>
          </a:p>
          <a:p>
            <a:r>
              <a:rPr lang="en-US" sz="3200" b="1" i="0" u="none" strike="noStrike" kern="12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rPr>
              <a:t>About 35% of lighting worldwide is wasted, shooting straight up into the sky.  </a:t>
            </a:r>
            <a:endParaRPr lang="en-US" sz="3200" b="1" dirty="0">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2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00" y="-355600"/>
            <a:ext cx="5803901" cy="7543800"/>
            <a:chOff x="0" y="0"/>
            <a:chExt cx="11607801" cy="15087600"/>
          </a:xfrm>
        </p:grpSpPr>
        <p:pic>
          <p:nvPicPr>
            <p:cNvPr id="3" name="Picture 3"/>
            <p:cNvPicPr>
              <a:picLocks noChangeAspect="1"/>
            </p:cNvPicPr>
            <p:nvPr/>
          </p:nvPicPr>
          <p:blipFill>
            <a:blip r:embed="rId3" cstate="print"/>
            <a:srcRect l="11531" r="11531"/>
            <a:stretch>
              <a:fillRect/>
            </a:stretch>
          </p:blipFill>
          <p:spPr>
            <a:xfrm>
              <a:off x="0" y="0"/>
              <a:ext cx="11607801" cy="7543800"/>
            </a:xfrm>
            <a:prstGeom prst="rect">
              <a:avLst/>
            </a:prstGeom>
          </p:spPr>
        </p:pic>
        <p:pic>
          <p:nvPicPr>
            <p:cNvPr id="4" name="Picture 4"/>
            <p:cNvPicPr>
              <a:picLocks noChangeAspect="1"/>
            </p:cNvPicPr>
            <p:nvPr/>
          </p:nvPicPr>
          <p:blipFill>
            <a:blip r:embed="rId4" cstate="print"/>
            <a:srcRect t="1227" b="1227"/>
            <a:stretch>
              <a:fillRect/>
            </a:stretch>
          </p:blipFill>
          <p:spPr>
            <a:xfrm>
              <a:off x="0" y="7543800"/>
              <a:ext cx="11607801" cy="7543800"/>
            </a:xfrm>
            <a:prstGeom prst="rect">
              <a:avLst/>
            </a:prstGeom>
          </p:spPr>
        </p:pic>
      </p:grpSp>
      <p:sp>
        <p:nvSpPr>
          <p:cNvPr id="5" name="AutoShape 5"/>
          <p:cNvSpPr/>
          <p:nvPr/>
        </p:nvSpPr>
        <p:spPr>
          <a:xfrm rot="610892">
            <a:off x="4202482" y="-1837641"/>
            <a:ext cx="9901712" cy="117030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endParaRPr lang="en-US"/>
          </a:p>
        </p:txBody>
      </p:sp>
      <p:grpSp>
        <p:nvGrpSpPr>
          <p:cNvPr id="6" name="Group 6"/>
          <p:cNvGrpSpPr/>
          <p:nvPr/>
        </p:nvGrpSpPr>
        <p:grpSpPr>
          <a:xfrm>
            <a:off x="4219574" y="895350"/>
            <a:ext cx="7496176" cy="3531049"/>
            <a:chOff x="-3045050" y="1033502"/>
            <a:chExt cx="14992351" cy="4591366"/>
          </a:xfrm>
        </p:grpSpPr>
        <p:sp>
          <p:nvSpPr>
            <p:cNvPr id="9" name="TextBox 9"/>
            <p:cNvSpPr txBox="1"/>
            <p:nvPr/>
          </p:nvSpPr>
          <p:spPr>
            <a:xfrm>
              <a:off x="-2797398" y="2829357"/>
              <a:ext cx="14744699" cy="504248"/>
            </a:xfrm>
            <a:prstGeom prst="rect">
              <a:avLst/>
            </a:prstGeom>
          </p:spPr>
          <p:txBody>
            <a:bodyPr wrap="square" lIns="0" tIns="0" rIns="0" bIns="0" rtlCol="0" anchor="t">
              <a:spAutoFit/>
            </a:bodyPr>
            <a:lstStyle/>
            <a:p>
              <a:pPr algn="r">
                <a:lnSpc>
                  <a:spcPct val="89937"/>
                </a:lnSpc>
              </a:pPr>
              <a:r>
                <a:rPr lang="en-US" sz="2800" spc="112" dirty="0">
                  <a:solidFill>
                    <a:srgbClr val="16325C"/>
                  </a:solidFill>
                  <a:effectLst>
                    <a:outerShdw blurRad="38100" dist="38100" dir="2700000" algn="tl">
                      <a:srgbClr val="000000">
                        <a:alpha val="43137"/>
                      </a:srgbClr>
                    </a:outerShdw>
                  </a:effectLst>
                  <a:latin typeface="Raleway"/>
                </a:rPr>
                <a:t>spent every year on unneeded lighting.</a:t>
              </a:r>
              <a:endParaRPr lang="en-US"/>
            </a:p>
          </p:txBody>
        </p:sp>
        <p:sp>
          <p:nvSpPr>
            <p:cNvPr id="8" name="TextBox 8"/>
            <p:cNvSpPr txBox="1"/>
            <p:nvPr/>
          </p:nvSpPr>
          <p:spPr>
            <a:xfrm>
              <a:off x="-2168748" y="1033502"/>
              <a:ext cx="13963649" cy="1726100"/>
            </a:xfrm>
            <a:prstGeom prst="rect">
              <a:avLst/>
            </a:prstGeom>
          </p:spPr>
          <p:txBody>
            <a:bodyPr wrap="square" lIns="0" tIns="0" rIns="0" bIns="0" rtlCol="0" anchor="t">
              <a:spAutoFit/>
            </a:bodyPr>
            <a:lstStyle/>
            <a:p>
              <a:pPr algn="r">
                <a:lnSpc>
                  <a:spcPct val="61580"/>
                </a:lnSpc>
              </a:pPr>
              <a:endParaRPr lang="en-US" sz="4400" b="1" spc="50" dirty="0">
                <a:ln w="12700" cmpd="sng">
                  <a:solidFill>
                    <a:prstClr val="black"/>
                  </a:solidFill>
                  <a:prstDash val="solid"/>
                </a:ln>
                <a:solidFill>
                  <a:srgbClr val="1C2AB4"/>
                </a:solidFill>
                <a:effectLst>
                  <a:glow rad="53100">
                    <a:srgbClr val="F79646">
                      <a:satMod val="180000"/>
                      <a:alpha val="30000"/>
                    </a:srgbClr>
                  </a:glow>
                  <a:outerShdw blurRad="38100" dist="38100" dir="2700000" algn="tl">
                    <a:srgbClr val="000000">
                      <a:alpha val="43137"/>
                    </a:srgbClr>
                  </a:outerShdw>
                </a:effectLst>
                <a:latin typeface="Raleway"/>
              </a:endParaRPr>
            </a:p>
            <a:p>
              <a:pPr algn="r">
                <a:lnSpc>
                  <a:spcPct val="61580"/>
                </a:lnSpc>
              </a:pPr>
              <a:endParaRPr lang="en-US" sz="4400" b="1" spc="50" dirty="0">
                <a:ln w="12700" cmpd="sng">
                  <a:solidFill>
                    <a:prstClr val="black"/>
                  </a:solidFill>
                  <a:prstDash val="solid"/>
                </a:ln>
                <a:solidFill>
                  <a:srgbClr val="1C2AB4"/>
                </a:solidFill>
                <a:effectLst>
                  <a:glow rad="53100">
                    <a:srgbClr val="F79646">
                      <a:satMod val="180000"/>
                      <a:alpha val="30000"/>
                    </a:srgbClr>
                  </a:glow>
                  <a:outerShdw blurRad="38100" dist="38100" dir="2700000" algn="tl">
                    <a:srgbClr val="000000">
                      <a:alpha val="43137"/>
                    </a:srgbClr>
                  </a:outerShdw>
                </a:effectLst>
                <a:latin typeface="Raleway"/>
              </a:endParaRPr>
            </a:p>
            <a:p>
              <a:pPr algn="r">
                <a:lnSpc>
                  <a:spcPct val="61580"/>
                </a:lnSpc>
              </a:pPr>
              <a:r>
                <a:rPr lang="en-US" sz="4400" b="1" spc="50" dirty="0">
                  <a:ln w="12700" cmpd="sng">
                    <a:solidFill>
                      <a:schemeClr val="tx1"/>
                    </a:solidFill>
                    <a:prstDash val="solid"/>
                  </a:ln>
                  <a:solidFill>
                    <a:srgbClr val="1C2AB4"/>
                  </a:solidFill>
                  <a:effectLst>
                    <a:glow rad="53100">
                      <a:schemeClr val="accent6">
                        <a:satMod val="180000"/>
                        <a:alpha val="30000"/>
                      </a:schemeClr>
                    </a:glow>
                    <a:outerShdw blurRad="38100" dist="38100" dir="2700000" algn="tl">
                      <a:srgbClr val="000000">
                        <a:alpha val="43137"/>
                      </a:srgbClr>
                    </a:outerShdw>
                  </a:effectLst>
                  <a:latin typeface="Raleway"/>
                </a:rPr>
                <a:t>4.5 BILLION $$$$$</a:t>
              </a:r>
              <a:endParaRPr lang="en-US" sz="4400" b="1" spc="50" dirty="0">
                <a:ln w="12700" cmpd="sng">
                  <a:solidFill>
                    <a:prstClr val="black"/>
                  </a:solidFill>
                  <a:prstDash val="solid"/>
                </a:ln>
                <a:solidFill>
                  <a:srgbClr val="1C2AB4"/>
                </a:solidFill>
                <a:effectLst>
                  <a:glow rad="53100">
                    <a:srgbClr val="F79646">
                      <a:satMod val="180000"/>
                      <a:alpha val="30000"/>
                    </a:srgbClr>
                  </a:glow>
                  <a:outerShdw blurRad="38100" dist="38100" dir="2700000" algn="tl">
                    <a:srgbClr val="000000">
                      <a:alpha val="43137"/>
                    </a:srgbClr>
                  </a:outerShdw>
                </a:effectLst>
                <a:latin typeface="Raleway"/>
              </a:endParaRPr>
            </a:p>
          </p:txBody>
        </p:sp>
        <p:sp>
          <p:nvSpPr>
            <p:cNvPr id="11" name="TextBox 11"/>
            <p:cNvSpPr txBox="1"/>
            <p:nvPr/>
          </p:nvSpPr>
          <p:spPr>
            <a:xfrm>
              <a:off x="-2" y="5120620"/>
              <a:ext cx="11813953" cy="504248"/>
            </a:xfrm>
            <a:prstGeom prst="rect">
              <a:avLst/>
            </a:prstGeom>
          </p:spPr>
          <p:txBody>
            <a:bodyPr wrap="square" lIns="0" tIns="0" rIns="0" bIns="0" rtlCol="0" anchor="t">
              <a:spAutoFit/>
            </a:bodyPr>
            <a:lstStyle/>
            <a:p>
              <a:pPr algn="r">
                <a:lnSpc>
                  <a:spcPct val="89937"/>
                </a:lnSpc>
              </a:pPr>
              <a:r>
                <a:rPr lang="en-US" sz="2800" spc="112" dirty="0">
                  <a:solidFill>
                    <a:srgbClr val="16325C"/>
                  </a:solidFill>
                  <a:effectLst>
                    <a:outerShdw blurRad="38100" dist="38100" dir="2700000" algn="tl">
                      <a:srgbClr val="000000">
                        <a:alpha val="43137"/>
                      </a:srgbClr>
                    </a:outerShdw>
                  </a:effectLst>
                  <a:latin typeface="Raleway"/>
                </a:rPr>
                <a:t>burned by unnecessary lighting.</a:t>
              </a:r>
              <a:endParaRPr lang="en-US"/>
            </a:p>
          </p:txBody>
        </p:sp>
        <p:sp>
          <p:nvSpPr>
            <p:cNvPr id="10" name="TextBox 10"/>
            <p:cNvSpPr txBox="1"/>
            <p:nvPr/>
          </p:nvSpPr>
          <p:spPr>
            <a:xfrm>
              <a:off x="-3045050" y="4502241"/>
              <a:ext cx="14725649" cy="599212"/>
            </a:xfrm>
            <a:prstGeom prst="rect">
              <a:avLst/>
            </a:prstGeom>
          </p:spPr>
          <p:txBody>
            <a:bodyPr wrap="square" lIns="0" tIns="0" rIns="0" bIns="0" rtlCol="0" anchor="t">
              <a:spAutoFit/>
            </a:bodyPr>
            <a:lstStyle/>
            <a:p>
              <a:pPr algn="r">
                <a:lnSpc>
                  <a:spcPct val="61580"/>
                </a:lnSpc>
              </a:pPr>
              <a:r>
                <a:rPr lang="en-US" sz="4400" b="1" spc="50" dirty="0">
                  <a:ln w="12700" cmpd="sng">
                    <a:solidFill>
                      <a:srgbClr val="08121E"/>
                    </a:solidFill>
                    <a:prstDash val="solid"/>
                  </a:ln>
                  <a:solidFill>
                    <a:srgbClr val="1C2AB4"/>
                  </a:solidFill>
                  <a:effectLst>
                    <a:glow rad="53100">
                      <a:schemeClr val="accent6">
                        <a:satMod val="180000"/>
                        <a:alpha val="30000"/>
                      </a:schemeClr>
                    </a:glow>
                    <a:outerShdw blurRad="38100" dist="38100" dir="2700000" algn="tl">
                      <a:srgbClr val="000000">
                        <a:alpha val="43137"/>
                      </a:srgbClr>
                    </a:outerShdw>
                  </a:effectLst>
                  <a:latin typeface="Raleway"/>
                </a:rPr>
                <a:t>21 MILLION TONS OF CO2</a:t>
              </a:r>
              <a:endParaRPr lang="en-US"/>
            </a:p>
          </p:txBody>
        </p:sp>
      </p:grpSp>
      <p:sp>
        <p:nvSpPr>
          <p:cNvPr id="13" name="TextBox 7">
            <a:extLst>
              <a:ext uri="{FF2B5EF4-FFF2-40B4-BE49-F238E27FC236}">
                <a16:creationId xmlns:a16="http://schemas.microsoft.com/office/drawing/2014/main" id="{0EB81366-9A63-7E42-AF97-357DFBAF06B2}"/>
              </a:ext>
            </a:extLst>
          </p:cNvPr>
          <p:cNvSpPr txBox="1"/>
          <p:nvPr/>
        </p:nvSpPr>
        <p:spPr>
          <a:xfrm>
            <a:off x="8077201" y="6191250"/>
            <a:ext cx="3811131" cy="188065"/>
          </a:xfrm>
          <a:prstGeom prst="rect">
            <a:avLst/>
          </a:prstGeom>
        </p:spPr>
        <p:txBody>
          <a:bodyPr wrap="square" lIns="0" tIns="0" rIns="0" bIns="0" rtlCol="0" anchor="t">
            <a:spAutoFit/>
          </a:bodyPr>
          <a:lstStyle/>
          <a:p>
            <a:pPr algn="r">
              <a:lnSpc>
                <a:spcPct val="107142"/>
              </a:lnSpc>
            </a:pPr>
            <a:r>
              <a:rPr lang="en-US" sz="1200" b="1" spc="71" dirty="0">
                <a:solidFill>
                  <a:srgbClr val="16325C"/>
                </a:solidFill>
                <a:latin typeface="Raleway"/>
              </a:rPr>
              <a:t>International Dark-Sky Association | 2019</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799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99"/>
              </a:solidFill>
            </a:endParaRPr>
          </a:p>
        </p:txBody>
      </p:sp>
      <p:pic>
        <p:nvPicPr>
          <p:cNvPr id="5" name="Picture 4">
            <a:extLst>
              <a:ext uri="{FF2B5EF4-FFF2-40B4-BE49-F238E27FC236}">
                <a16:creationId xmlns:a16="http://schemas.microsoft.com/office/drawing/2014/main" id="{A7E7F4C0-61B0-9EB7-CA62-F5942C7B3275}"/>
              </a:ext>
            </a:extLst>
          </p:cNvPr>
          <p:cNvPicPr>
            <a:picLocks noChangeAspect="1"/>
          </p:cNvPicPr>
          <p:nvPr/>
        </p:nvPicPr>
        <p:blipFill>
          <a:blip r:embed="rId3" cstate="print"/>
          <a:stretch>
            <a:fillRect/>
          </a:stretch>
        </p:blipFill>
        <p:spPr>
          <a:xfrm>
            <a:off x="2429907" y="1656791"/>
            <a:ext cx="3356700" cy="4639174"/>
          </a:xfrm>
          <a:prstGeom prst="rect">
            <a:avLst/>
          </a:prstGeom>
        </p:spPr>
      </p:pic>
      <p:sp>
        <p:nvSpPr>
          <p:cNvPr id="7" name="Rectangle 6">
            <a:extLst>
              <a:ext uri="{FF2B5EF4-FFF2-40B4-BE49-F238E27FC236}">
                <a16:creationId xmlns:a16="http://schemas.microsoft.com/office/drawing/2014/main" id="{0754D049-8DDE-47CE-A341-EE519C89B6AF}"/>
              </a:ext>
            </a:extLst>
          </p:cNvPr>
          <p:cNvSpPr/>
          <p:nvPr/>
        </p:nvSpPr>
        <p:spPr>
          <a:xfrm>
            <a:off x="2171700" y="381000"/>
            <a:ext cx="9801225" cy="91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Calibri"/>
                <a:ea typeface="+mn-ea"/>
                <a:cs typeface="+mn-cs"/>
              </a:rPr>
              <a:t>Are you one of the lucky</a:t>
            </a:r>
            <a:r>
              <a:rPr kumimoji="0" lang="en-US" sz="5400" b="0" i="0" u="none" strike="noStrike" kern="1200" cap="none" spc="0" normalizeH="0" noProof="0" dirty="0">
                <a:ln>
                  <a:noFill/>
                </a:ln>
                <a:solidFill>
                  <a:schemeClr val="bg1"/>
                </a:solidFill>
                <a:effectLst/>
                <a:uLnTx/>
                <a:uFillTx/>
                <a:latin typeface="Calibri"/>
                <a:ea typeface="+mn-ea"/>
                <a:cs typeface="+mn-cs"/>
              </a:rPr>
              <a:t> </a:t>
            </a:r>
            <a:r>
              <a:rPr lang="en-US" sz="5400" dirty="0">
                <a:solidFill>
                  <a:schemeClr val="bg1"/>
                </a:solidFill>
                <a:latin typeface="Calibri"/>
              </a:rPr>
              <a:t>ones?</a:t>
            </a:r>
            <a:endParaRPr kumimoji="0" lang="en-US" sz="5400" b="0" i="0" u="none" strike="noStrike" kern="1200" cap="none" spc="0" normalizeH="0" baseline="0" noProof="0" dirty="0">
              <a:ln>
                <a:noFill/>
              </a:ln>
              <a:solidFill>
                <a:schemeClr val="bg1"/>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F8D745E-5AA3-4F08-94D8-7D6CA1114300}"/>
              </a:ext>
            </a:extLst>
          </p:cNvPr>
          <p:cNvSpPr/>
          <p:nvPr/>
        </p:nvSpPr>
        <p:spPr>
          <a:xfrm>
            <a:off x="3267075" y="1066800"/>
            <a:ext cx="7505700" cy="657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white"/>
                </a:solidFill>
              </a:rPr>
              <a:t>Can you see the Milky Way from home? </a:t>
            </a:r>
          </a:p>
        </p:txBody>
      </p:sp>
      <p:pic>
        <p:nvPicPr>
          <p:cNvPr id="1026" name="Picture 2" descr="C:\Users\AnnaM\Documents\CCFNS Presentations\GuadalupeRiverStateParkNight.jpg"/>
          <p:cNvPicPr>
            <a:picLocks noChangeAspect="1" noChangeArrowheads="1"/>
          </p:cNvPicPr>
          <p:nvPr/>
        </p:nvPicPr>
        <p:blipFill>
          <a:blip r:embed="rId4" cstate="print"/>
          <a:srcRect/>
          <a:stretch>
            <a:fillRect/>
          </a:stretch>
        </p:blipFill>
        <p:spPr bwMode="auto">
          <a:xfrm>
            <a:off x="6572251" y="1704975"/>
            <a:ext cx="3352800" cy="4619625"/>
          </a:xfrm>
          <a:prstGeom prst="rect">
            <a:avLst/>
          </a:prstGeom>
          <a:noFill/>
        </p:spPr>
      </p:pic>
      <p:sp>
        <p:nvSpPr>
          <p:cNvPr id="14" name="Rectangle 13"/>
          <p:cNvSpPr/>
          <p:nvPr/>
        </p:nvSpPr>
        <p:spPr>
          <a:xfrm>
            <a:off x="6934200" y="5848350"/>
            <a:ext cx="4924425" cy="369332"/>
          </a:xfrm>
          <a:prstGeom prst="rect">
            <a:avLst/>
          </a:prstGeom>
        </p:spPr>
        <p:txBody>
          <a:bodyPr wrap="square">
            <a:spAutoFit/>
          </a:bodyPr>
          <a:lstStyle/>
          <a:p>
            <a:r>
              <a:rPr lang="en-US" b="1" dirty="0">
                <a:solidFill>
                  <a:srgbClr val="EEEEEE"/>
                </a:solidFill>
                <a:effectLst>
                  <a:outerShdw blurRad="38100" dist="38100" dir="2700000" algn="tl">
                    <a:srgbClr val="000000">
                      <a:alpha val="43137"/>
                    </a:srgbClr>
                  </a:outerShdw>
                </a:effectLst>
              </a:rPr>
              <a:t>Guadalupe River State Park          </a:t>
            </a:r>
            <a:r>
              <a:rPr lang="en-US" sz="800" b="1" dirty="0">
                <a:effectLst>
                  <a:outerShdw blurRad="38100" dist="38100" dir="2700000" algn="tl">
                    <a:srgbClr val="000000">
                      <a:alpha val="43137"/>
                    </a:srgbClr>
                  </a:outerShdw>
                </a:effectLst>
              </a:rPr>
              <a:t>Photo Credit by SAAA</a:t>
            </a:r>
            <a:r>
              <a:rPr lang="en-US" b="1" dirty="0">
                <a:effectLst>
                  <a:outerShdw blurRad="38100" dist="38100" dir="2700000" algn="tl">
                    <a:srgbClr val="000000">
                      <a:alpha val="43137"/>
                    </a:srgbClr>
                  </a:outerShdw>
                </a:effectLst>
              </a:rPr>
              <a:t> </a:t>
            </a:r>
          </a:p>
        </p:txBody>
      </p:sp>
      <p:pic>
        <p:nvPicPr>
          <p:cNvPr id="11" name="Picture 10">
            <a:extLst>
              <a:ext uri="{FF2B5EF4-FFF2-40B4-BE49-F238E27FC236}">
                <a16:creationId xmlns:a16="http://schemas.microsoft.com/office/drawing/2014/main" id="{08B4769D-BCCE-A319-863A-B887749BB2DD}"/>
              </a:ext>
            </a:extLst>
          </p:cNvPr>
          <p:cNvPicPr>
            <a:picLocks noChangeAspect="1"/>
          </p:cNvPicPr>
          <p:nvPr/>
        </p:nvPicPr>
        <p:blipFill>
          <a:blip r:embed="rId5" cstate="print"/>
          <a:stretch>
            <a:fillRect/>
          </a:stretch>
        </p:blipFill>
        <p:spPr>
          <a:xfrm>
            <a:off x="2676525" y="5724525"/>
            <a:ext cx="3314700" cy="52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99000"/>
          </a:blip>
          <a:srcRect l="6121" r="18283"/>
          <a:stretch>
            <a:fillRect/>
          </a:stretch>
        </p:blipFill>
        <p:spPr>
          <a:xfrm>
            <a:off x="6705600" y="0"/>
            <a:ext cx="6030174" cy="6858000"/>
          </a:xfrm>
          <a:prstGeom prst="rect">
            <a:avLst/>
          </a:prstGeom>
        </p:spPr>
      </p:pic>
      <p:sp>
        <p:nvSpPr>
          <p:cNvPr id="6" name="Rectangle 5"/>
          <p:cNvSpPr/>
          <p:nvPr/>
        </p:nvSpPr>
        <p:spPr>
          <a:xfrm>
            <a:off x="0" y="1"/>
            <a:ext cx="669607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a:extLst>
              <a:ext uri="{FF2B5EF4-FFF2-40B4-BE49-F238E27FC236}">
                <a16:creationId xmlns:a16="http://schemas.microsoft.com/office/drawing/2014/main" id="{0C940769-3DED-461B-87AC-B2A6BFA7F4C2}"/>
              </a:ext>
            </a:extLst>
          </p:cNvPr>
          <p:cNvSpPr/>
          <p:nvPr/>
        </p:nvSpPr>
        <p:spPr>
          <a:xfrm>
            <a:off x="1142999" y="3581399"/>
            <a:ext cx="3857626" cy="290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2700">
                  <a:solidFill>
                    <a:schemeClr val="tx1"/>
                  </a:solidFill>
                  <a:prstDash val="solid"/>
                </a:ln>
                <a:solidFill>
                  <a:srgbClr val="1C2AB4"/>
                </a:solidFill>
                <a:effectLst>
                  <a:outerShdw blurRad="41275" dist="20320" dir="1800000" algn="tl" rotWithShape="0">
                    <a:srgbClr val="000000">
                      <a:alpha val="40000"/>
                    </a:srgbClr>
                  </a:outerShdw>
                </a:effectLst>
              </a:rPr>
              <a:t>IT’S EASY! </a:t>
            </a:r>
          </a:p>
          <a:p>
            <a:pPr algn="ctr"/>
            <a:r>
              <a:rPr lang="en-US" sz="3200" b="1" dirty="0">
                <a:ln w="12700">
                  <a:solidFill>
                    <a:schemeClr val="tx1"/>
                  </a:solidFill>
                  <a:prstDash val="solid"/>
                </a:ln>
                <a:solidFill>
                  <a:srgbClr val="1C2AB4"/>
                </a:solidFill>
                <a:effectLst>
                  <a:outerShdw blurRad="41275" dist="20320" dir="1800000" algn="tl" rotWithShape="0">
                    <a:srgbClr val="000000">
                      <a:alpha val="40000"/>
                    </a:srgbClr>
                  </a:outerShdw>
                </a:effectLst>
              </a:rPr>
              <a:t>Follow the</a:t>
            </a:r>
          </a:p>
          <a:p>
            <a:pPr algn="ctr"/>
            <a:r>
              <a:rPr lang="en-US" sz="3200" b="1" dirty="0">
                <a:ln w="12700">
                  <a:solidFill>
                    <a:schemeClr val="tx1"/>
                  </a:solidFill>
                  <a:prstDash val="solid"/>
                </a:ln>
                <a:solidFill>
                  <a:srgbClr val="1C2AB4"/>
                </a:solidFill>
                <a:effectLst>
                  <a:outerShdw blurRad="41275" dist="20320" dir="1800000" algn="tl" rotWithShape="0">
                    <a:srgbClr val="000000">
                      <a:alpha val="40000"/>
                    </a:srgbClr>
                  </a:outerShdw>
                </a:effectLst>
              </a:rPr>
              <a:t>Five Principles for Responsible Outdoor Lighting</a:t>
            </a:r>
          </a:p>
        </p:txBody>
      </p:sp>
      <p:sp>
        <p:nvSpPr>
          <p:cNvPr id="5" name="Rectangle 4">
            <a:extLst>
              <a:ext uri="{FF2B5EF4-FFF2-40B4-BE49-F238E27FC236}">
                <a16:creationId xmlns:a16="http://schemas.microsoft.com/office/drawing/2014/main" id="{ACF9BA14-C917-4672-A5C4-F865535694AA}"/>
              </a:ext>
            </a:extLst>
          </p:cNvPr>
          <p:cNvSpPr/>
          <p:nvPr/>
        </p:nvSpPr>
        <p:spPr>
          <a:xfrm>
            <a:off x="695324" y="400049"/>
            <a:ext cx="11268075" cy="317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a:ln w="12700">
                  <a:solidFill>
                    <a:schemeClr val="tx1"/>
                  </a:solidFill>
                  <a:prstDash val="solid"/>
                </a:ln>
                <a:solidFill>
                  <a:srgbClr val="D09E00"/>
                </a:solidFill>
                <a:effectLst>
                  <a:outerShdw blurRad="41275" dist="20320" dir="1800000" algn="tl" rotWithShape="0">
                    <a:srgbClr val="000000">
                      <a:alpha val="40000"/>
                    </a:srgbClr>
                  </a:outerShdw>
                </a:effectLst>
              </a:rPr>
              <a:t>HOW CAN WE </a:t>
            </a:r>
          </a:p>
          <a:p>
            <a:r>
              <a:rPr lang="en-US" sz="6000" b="1" dirty="0">
                <a:ln w="12700">
                  <a:solidFill>
                    <a:schemeClr val="tx1"/>
                  </a:solidFill>
                  <a:prstDash val="solid"/>
                </a:ln>
                <a:solidFill>
                  <a:srgbClr val="D09E00"/>
                </a:solidFill>
                <a:effectLst>
                  <a:outerShdw blurRad="41275" dist="20320" dir="1800000" algn="tl" rotWithShape="0">
                    <a:srgbClr val="000000">
                      <a:alpha val="40000"/>
                    </a:srgbClr>
                  </a:outerShdw>
                </a:effectLst>
              </a:rPr>
              <a:t>REDUCE LIGHT</a:t>
            </a:r>
          </a:p>
          <a:p>
            <a:r>
              <a:rPr lang="en-US" sz="6000" b="1" dirty="0">
                <a:ln w="12700">
                  <a:solidFill>
                    <a:schemeClr val="tx1"/>
                  </a:solidFill>
                  <a:prstDash val="solid"/>
                </a:ln>
                <a:solidFill>
                  <a:srgbClr val="D09E00"/>
                </a:solidFill>
                <a:effectLst>
                  <a:outerShdw blurRad="41275" dist="20320" dir="1800000" algn="tl" rotWithShape="0">
                    <a:srgbClr val="000000">
                      <a:alpha val="40000"/>
                    </a:srgbClr>
                  </a:outerShdw>
                </a:effectLst>
              </a:rPr>
              <a:t>POLLUTION</a:t>
            </a:r>
          </a:p>
          <a:p>
            <a:endParaRPr lang="en-US" sz="6000" b="1" dirty="0">
              <a:ln w="12700">
                <a:solidFill>
                  <a:schemeClr val="tx1"/>
                </a:solidFill>
                <a:prstDash val="solid"/>
              </a:ln>
              <a:solidFill>
                <a:srgbClr val="D09E00"/>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rgbClr val="E6E4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t>3-Is the Amount of Light Appropriate for the Intended Task</a:t>
            </a:r>
            <a:endParaRPr lang="en-US" sz="800" dirty="0">
              <a:solidFill>
                <a:schemeClr val="tx1"/>
              </a:solidFill>
            </a:endParaRPr>
          </a:p>
        </p:txBody>
      </p:sp>
      <p:sp>
        <p:nvSpPr>
          <p:cNvPr id="3" name="Text Placeholder 2"/>
          <p:cNvSpPr>
            <a:spLocks noGrp="1"/>
          </p:cNvSpPr>
          <p:nvPr>
            <p:ph type="body" idx="1"/>
          </p:nvPr>
        </p:nvSpPr>
        <p:spPr>
          <a:xfrm>
            <a:off x="609600" y="742950"/>
            <a:ext cx="5229225" cy="428625"/>
          </a:xfrm>
        </p:spPr>
        <p:txBody>
          <a:bodyPr>
            <a:normAutofit fontScale="55000" lnSpcReduction="20000"/>
          </a:bodyPr>
          <a:lstStyle/>
          <a:p>
            <a:r>
              <a:rPr lang="en-US" sz="2900" dirty="0"/>
              <a:t>1 – USEFUL </a:t>
            </a:r>
            <a:r>
              <a:rPr lang="en-US" sz="1800" dirty="0"/>
              <a:t>- </a:t>
            </a:r>
            <a:r>
              <a:rPr lang="en-US" sz="2500" dirty="0"/>
              <a:t>Does the Light Serve a Clear and Necessary Purpose? </a:t>
            </a:r>
          </a:p>
        </p:txBody>
      </p:sp>
      <p:pic>
        <p:nvPicPr>
          <p:cNvPr id="7" name="Content Placeholder 6" descr="1-Purpose-YES.jpg"/>
          <p:cNvPicPr>
            <a:picLocks noGrp="1" noChangeAspect="1"/>
          </p:cNvPicPr>
          <p:nvPr>
            <p:ph sz="half" idx="2"/>
          </p:nvPr>
        </p:nvPicPr>
        <p:blipFill>
          <a:blip r:embed="rId3" cstate="print"/>
          <a:stretch>
            <a:fillRect/>
          </a:stretch>
        </p:blipFill>
        <p:spPr>
          <a:xfrm>
            <a:off x="732194" y="1200149"/>
            <a:ext cx="2363975" cy="1419225"/>
          </a:xfrm>
        </p:spPr>
      </p:pic>
      <p:pic>
        <p:nvPicPr>
          <p:cNvPr id="13" name="Picture 12" descr="3-Task-YES.jpg"/>
          <p:cNvPicPr>
            <a:picLocks noChangeAspect="1"/>
          </p:cNvPicPr>
          <p:nvPr/>
        </p:nvPicPr>
        <p:blipFill>
          <a:blip r:embed="rId4" cstate="print"/>
          <a:stretch>
            <a:fillRect/>
          </a:stretch>
        </p:blipFill>
        <p:spPr>
          <a:xfrm>
            <a:off x="708851" y="3162301"/>
            <a:ext cx="2379841" cy="1428750"/>
          </a:xfrm>
          <a:prstGeom prst="rect">
            <a:avLst/>
          </a:prstGeom>
        </p:spPr>
      </p:pic>
      <p:sp>
        <p:nvSpPr>
          <p:cNvPr id="14" name="Rectangle 13"/>
          <p:cNvSpPr/>
          <p:nvPr/>
        </p:nvSpPr>
        <p:spPr>
          <a:xfrm>
            <a:off x="590551" y="2800350"/>
            <a:ext cx="5400674" cy="369332"/>
          </a:xfrm>
          <a:prstGeom prst="rect">
            <a:avLst/>
          </a:prstGeom>
        </p:spPr>
        <p:txBody>
          <a:bodyPr wrap="square">
            <a:spAutoFit/>
          </a:bodyPr>
          <a:lstStyle/>
          <a:p>
            <a:r>
              <a:rPr lang="en-US" b="1" dirty="0"/>
              <a:t>3 – LOW LIGHT LEVELS </a:t>
            </a:r>
            <a:r>
              <a:rPr lang="en-US" sz="1400" b="1" dirty="0"/>
              <a:t>– Is the Amount of Light Right for Task?  </a:t>
            </a:r>
          </a:p>
        </p:txBody>
      </p:sp>
      <p:pic>
        <p:nvPicPr>
          <p:cNvPr id="8" name="Content Placeholder 7" descr="1-Purpose-NO.jpg"/>
          <p:cNvPicPr>
            <a:picLocks noGrp="1" noChangeAspect="1"/>
          </p:cNvPicPr>
          <p:nvPr>
            <p:ph sz="quarter" idx="4"/>
          </p:nvPr>
        </p:nvPicPr>
        <p:blipFill>
          <a:blip r:embed="rId5" cstate="print"/>
          <a:stretch>
            <a:fillRect/>
          </a:stretch>
        </p:blipFill>
        <p:spPr>
          <a:xfrm>
            <a:off x="3143250" y="1200150"/>
            <a:ext cx="2348109" cy="1409700"/>
          </a:xfrm>
        </p:spPr>
      </p:pic>
      <p:pic>
        <p:nvPicPr>
          <p:cNvPr id="12" name="Picture 11" descr="3-Task-NO.jpg"/>
          <p:cNvPicPr>
            <a:picLocks noChangeAspect="1"/>
          </p:cNvPicPr>
          <p:nvPr/>
        </p:nvPicPr>
        <p:blipFill>
          <a:blip r:embed="rId6" cstate="print"/>
          <a:stretch>
            <a:fillRect/>
          </a:stretch>
        </p:blipFill>
        <p:spPr>
          <a:xfrm>
            <a:off x="3160776" y="3171825"/>
            <a:ext cx="2366513" cy="1420748"/>
          </a:xfrm>
          <a:prstGeom prst="rect">
            <a:avLst/>
          </a:prstGeom>
        </p:spPr>
      </p:pic>
      <p:sp>
        <p:nvSpPr>
          <p:cNvPr id="5" name="Text Placeholder 4"/>
          <p:cNvSpPr>
            <a:spLocks noGrp="1"/>
          </p:cNvSpPr>
          <p:nvPr>
            <p:ph type="body" sz="quarter" idx="3"/>
          </p:nvPr>
        </p:nvSpPr>
        <p:spPr>
          <a:xfrm>
            <a:off x="3228974" y="4676774"/>
            <a:ext cx="4876801" cy="381001"/>
          </a:xfrm>
        </p:spPr>
        <p:txBody>
          <a:bodyPr>
            <a:normAutofit/>
          </a:bodyPr>
          <a:lstStyle/>
          <a:p>
            <a:r>
              <a:rPr lang="en-US" sz="1800" dirty="0"/>
              <a:t>5 – COLOR </a:t>
            </a:r>
            <a:r>
              <a:rPr lang="en-US" sz="1400" dirty="0"/>
              <a:t>–</a:t>
            </a:r>
            <a:r>
              <a:rPr lang="en-US" sz="1600" dirty="0"/>
              <a:t> Is the Light a Warm Color? </a:t>
            </a:r>
          </a:p>
        </p:txBody>
      </p:sp>
      <p:pic>
        <p:nvPicPr>
          <p:cNvPr id="18" name="Picture 17" descr="3-Task-YES.jpg"/>
          <p:cNvPicPr>
            <a:picLocks noChangeAspect="1"/>
          </p:cNvPicPr>
          <p:nvPr/>
        </p:nvPicPr>
        <p:blipFill>
          <a:blip r:embed="rId7" cstate="print"/>
          <a:stretch>
            <a:fillRect/>
          </a:stretch>
        </p:blipFill>
        <p:spPr>
          <a:xfrm>
            <a:off x="3351053" y="5076825"/>
            <a:ext cx="2427438" cy="1457325"/>
          </a:xfrm>
          <a:prstGeom prst="rect">
            <a:avLst/>
          </a:prstGeom>
        </p:spPr>
      </p:pic>
      <p:sp>
        <p:nvSpPr>
          <p:cNvPr id="2" name="Title 1"/>
          <p:cNvSpPr>
            <a:spLocks noGrp="1"/>
          </p:cNvSpPr>
          <p:nvPr>
            <p:ph type="title"/>
          </p:nvPr>
        </p:nvSpPr>
        <p:spPr>
          <a:xfrm>
            <a:off x="609600" y="0"/>
            <a:ext cx="10972800" cy="866775"/>
          </a:xfrm>
        </p:spPr>
        <p:txBody>
          <a:bodyPr/>
          <a:lstStyle/>
          <a:p>
            <a:r>
              <a:rPr lang="en-US" dirty="0">
                <a:effectLst>
                  <a:outerShdw blurRad="38100" dist="38100" dir="2700000" algn="tl">
                    <a:srgbClr val="000000">
                      <a:alpha val="43137"/>
                    </a:srgbClr>
                  </a:outerShdw>
                </a:effectLst>
              </a:rPr>
              <a:t>Dark Skies Start At Home and Business</a:t>
            </a:r>
          </a:p>
        </p:txBody>
      </p:sp>
      <p:pic>
        <p:nvPicPr>
          <p:cNvPr id="19" name="Picture 18" descr="1-Purpose-YES.jpg"/>
          <p:cNvPicPr>
            <a:picLocks noChangeAspect="1"/>
          </p:cNvPicPr>
          <p:nvPr/>
        </p:nvPicPr>
        <p:blipFill>
          <a:blip r:embed="rId8" cstate="print"/>
          <a:stretch>
            <a:fillRect/>
          </a:stretch>
        </p:blipFill>
        <p:spPr>
          <a:xfrm>
            <a:off x="6161151" y="1218946"/>
            <a:ext cx="2430399" cy="1459102"/>
          </a:xfrm>
          <a:prstGeom prst="rect">
            <a:avLst/>
          </a:prstGeom>
        </p:spPr>
      </p:pic>
      <p:sp>
        <p:nvSpPr>
          <p:cNvPr id="9" name="Rectangle 8"/>
          <p:cNvSpPr/>
          <p:nvPr/>
        </p:nvSpPr>
        <p:spPr>
          <a:xfrm>
            <a:off x="6057900" y="857249"/>
            <a:ext cx="5295900" cy="369332"/>
          </a:xfrm>
          <a:prstGeom prst="rect">
            <a:avLst/>
          </a:prstGeom>
        </p:spPr>
        <p:txBody>
          <a:bodyPr wrap="square">
            <a:spAutoFit/>
          </a:bodyPr>
          <a:lstStyle/>
          <a:p>
            <a:r>
              <a:rPr lang="en-US" b="1" dirty="0"/>
              <a:t>2 – TARGETED </a:t>
            </a:r>
            <a:r>
              <a:rPr lang="en-US" sz="1400" b="1" dirty="0"/>
              <a:t>- Does the Light Fall Only Where it is Needed?</a:t>
            </a:r>
            <a:endParaRPr lang="en-US" sz="1200" b="1" dirty="0"/>
          </a:p>
        </p:txBody>
      </p:sp>
      <p:sp>
        <p:nvSpPr>
          <p:cNvPr id="15" name="Rectangle 14"/>
          <p:cNvSpPr/>
          <p:nvPr/>
        </p:nvSpPr>
        <p:spPr>
          <a:xfrm>
            <a:off x="6134100" y="2867025"/>
            <a:ext cx="5010150" cy="584775"/>
          </a:xfrm>
          <a:prstGeom prst="rect">
            <a:avLst/>
          </a:prstGeom>
        </p:spPr>
        <p:txBody>
          <a:bodyPr wrap="square">
            <a:spAutoFit/>
          </a:bodyPr>
          <a:lstStyle/>
          <a:p>
            <a:r>
              <a:rPr lang="en-US" b="1" dirty="0"/>
              <a:t>4 – CONTROLLED </a:t>
            </a:r>
            <a:r>
              <a:rPr lang="en-US" sz="1600" b="1" dirty="0"/>
              <a:t>– </a:t>
            </a:r>
            <a:r>
              <a:rPr lang="en-US" sz="1400" b="1" dirty="0"/>
              <a:t>Is the Light Connected to Activate? Controls? </a:t>
            </a:r>
          </a:p>
        </p:txBody>
      </p:sp>
      <p:pic>
        <p:nvPicPr>
          <p:cNvPr id="16" name="Picture 15" descr="4-ActiveControl -YES.jpg"/>
          <p:cNvPicPr>
            <a:picLocks noChangeAspect="1"/>
          </p:cNvPicPr>
          <p:nvPr/>
        </p:nvPicPr>
        <p:blipFill>
          <a:blip r:embed="rId9" cstate="print"/>
          <a:stretch>
            <a:fillRect/>
          </a:stretch>
        </p:blipFill>
        <p:spPr>
          <a:xfrm>
            <a:off x="6172200" y="3200400"/>
            <a:ext cx="2419350" cy="1451610"/>
          </a:xfrm>
          <a:prstGeom prst="rect">
            <a:avLst/>
          </a:prstGeom>
        </p:spPr>
      </p:pic>
      <p:pic>
        <p:nvPicPr>
          <p:cNvPr id="17" name="Picture 16" descr="5-Color-NO.jpg"/>
          <p:cNvPicPr>
            <a:picLocks noChangeAspect="1"/>
          </p:cNvPicPr>
          <p:nvPr/>
        </p:nvPicPr>
        <p:blipFill>
          <a:blip r:embed="rId10" cstate="print"/>
          <a:stretch>
            <a:fillRect/>
          </a:stretch>
        </p:blipFill>
        <p:spPr>
          <a:xfrm>
            <a:off x="5867400" y="5051813"/>
            <a:ext cx="2419350" cy="1453761"/>
          </a:xfrm>
          <a:prstGeom prst="rect">
            <a:avLst/>
          </a:prstGeom>
        </p:spPr>
      </p:pic>
      <p:pic>
        <p:nvPicPr>
          <p:cNvPr id="20" name="Picture 19" descr="2-Target-NO.png"/>
          <p:cNvPicPr>
            <a:picLocks noChangeAspect="1"/>
          </p:cNvPicPr>
          <p:nvPr/>
        </p:nvPicPr>
        <p:blipFill>
          <a:blip r:embed="rId11" cstate="print"/>
          <a:stretch>
            <a:fillRect/>
          </a:stretch>
        </p:blipFill>
        <p:spPr>
          <a:xfrm>
            <a:off x="8677275" y="1213120"/>
            <a:ext cx="2419349" cy="1453143"/>
          </a:xfrm>
          <a:prstGeom prst="rect">
            <a:avLst/>
          </a:prstGeom>
        </p:spPr>
      </p:pic>
      <p:pic>
        <p:nvPicPr>
          <p:cNvPr id="21" name="Picture 20" descr="4-ActiveControl-No.png"/>
          <p:cNvPicPr>
            <a:picLocks noChangeAspect="1"/>
          </p:cNvPicPr>
          <p:nvPr/>
        </p:nvPicPr>
        <p:blipFill>
          <a:blip r:embed="rId12" cstate="print"/>
          <a:stretch>
            <a:fillRect/>
          </a:stretch>
        </p:blipFill>
        <p:spPr>
          <a:xfrm>
            <a:off x="8681963" y="3166140"/>
            <a:ext cx="2405137" cy="1453738"/>
          </a:xfrm>
          <a:prstGeom prst="rect">
            <a:avLst/>
          </a:prstGeom>
        </p:spPr>
      </p:pic>
      <p:sp>
        <p:nvSpPr>
          <p:cNvPr id="22" name="Rectangle 21"/>
          <p:cNvSpPr/>
          <p:nvPr/>
        </p:nvSpPr>
        <p:spPr>
          <a:xfrm>
            <a:off x="8658224" y="6249947"/>
            <a:ext cx="2028826" cy="276999"/>
          </a:xfrm>
          <a:prstGeom prst="rect">
            <a:avLst/>
          </a:prstGeom>
        </p:spPr>
        <p:txBody>
          <a:bodyPr wrap="square">
            <a:spAutoFit/>
          </a:bodyPr>
          <a:lstStyle/>
          <a:p>
            <a:r>
              <a:rPr lang="en-US" sz="1200" dirty="0" err="1">
                <a:effectLst>
                  <a:outerShdw blurRad="38100" dist="38100" dir="2700000" algn="tl">
                    <a:srgbClr val="000000">
                      <a:alpha val="43137"/>
                    </a:srgbClr>
                  </a:outerShdw>
                </a:effectLst>
              </a:rPr>
              <a:t>DarkSky</a:t>
            </a:r>
            <a:r>
              <a:rPr lang="en-US" sz="1200" dirty="0">
                <a:effectLst>
                  <a:outerShdw blurRad="38100" dist="38100" dir="2700000" algn="tl">
                    <a:srgbClr val="000000">
                      <a:alpha val="43137"/>
                    </a:srgbClr>
                  </a:outerShdw>
                </a:effectLst>
              </a:rPr>
              <a:t> International I 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99000"/>
          </a:blip>
          <a:srcRect l="6924" t="18422" r="4575" b="10206"/>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4045327" y="2655293"/>
            <a:ext cx="3700887" cy="417935"/>
          </a:xfrm>
          <a:prstGeom prst="rect">
            <a:avLst/>
          </a:prstGeom>
        </p:spPr>
        <p:txBody>
          <a:bodyPr wrap="square" lIns="0" tIns="0" rIns="0" bIns="0" rtlCol="0" anchor="t">
            <a:spAutoFit/>
          </a:bodyPr>
          <a:lstStyle/>
          <a:p>
            <a:pPr algn="ctr" defTabSz="609630">
              <a:lnSpc>
                <a:spcPct val="96768"/>
              </a:lnSpc>
              <a:defRPr/>
            </a:pPr>
            <a:r>
              <a:rPr lang="en-US" sz="2800" b="1" spc="213">
                <a:solidFill>
                  <a:srgbClr val="16325C"/>
                </a:solidFill>
                <a:latin typeface="Raleway"/>
              </a:rPr>
              <a:t>USE SHIELDING</a:t>
            </a:r>
            <a:endParaRPr lang="en-US"/>
          </a:p>
        </p:txBody>
      </p:sp>
      <p:sp>
        <p:nvSpPr>
          <p:cNvPr id="5" name="AutoShape 5"/>
          <p:cNvSpPr/>
          <p:nvPr/>
        </p:nvSpPr>
        <p:spPr>
          <a:xfrm>
            <a:off x="4254994" y="2441573"/>
            <a:ext cx="3243085" cy="45719"/>
          </a:xfrm>
          <a:prstGeom prst="rect">
            <a:avLst/>
          </a:prstGeom>
          <a:solidFill>
            <a:srgbClr val="364182"/>
          </a:solidFill>
        </p:spPr>
        <p:txBody>
          <a:bodyPr/>
          <a:lstStyle/>
          <a:p>
            <a:pPr>
              <a:defRPr/>
            </a:pPr>
            <a:endParaRPr lang="en-US">
              <a:solidFill>
                <a:prstClr val="black"/>
              </a:solidFill>
            </a:endParaRPr>
          </a:p>
        </p:txBody>
      </p:sp>
      <p:sp>
        <p:nvSpPr>
          <p:cNvPr id="6" name="TextBox 7">
            <a:extLst>
              <a:ext uri="{FF2B5EF4-FFF2-40B4-BE49-F238E27FC236}">
                <a16:creationId xmlns:a16="http://schemas.microsoft.com/office/drawing/2014/main" id="{D2C2C83E-F8F3-064F-9594-886DC084056F}"/>
              </a:ext>
            </a:extLst>
          </p:cNvPr>
          <p:cNvSpPr txBox="1"/>
          <p:nvPr/>
        </p:nvSpPr>
        <p:spPr>
          <a:xfrm>
            <a:off x="8077200" y="6477000"/>
            <a:ext cx="3811131" cy="188962"/>
          </a:xfrm>
          <a:prstGeom prst="rect">
            <a:avLst/>
          </a:prstGeom>
        </p:spPr>
        <p:txBody>
          <a:bodyPr lIns="0" tIns="0" rIns="0" bIns="0" rtlCol="0" anchor="t">
            <a:spAutoFit/>
          </a:bodyPr>
          <a:lstStyle/>
          <a:p>
            <a:pPr algn="r" defTabSz="609630">
              <a:lnSpc>
                <a:spcPct val="107142"/>
              </a:lnSpc>
              <a:defRPr/>
            </a:pPr>
            <a:r>
              <a:rPr lang="en-US" sz="1200" b="1" spc="71">
                <a:solidFill>
                  <a:prstClr val="white"/>
                </a:solidFill>
                <a:latin typeface="Raleway"/>
              </a:rPr>
              <a:t>International Dark-Sky Association | 2019</a:t>
            </a:r>
            <a:endParaRPr lang="en-US"/>
          </a:p>
        </p:txBody>
      </p:sp>
      <p:sp>
        <p:nvSpPr>
          <p:cNvPr id="7" name="Rectangle 6">
            <a:extLst>
              <a:ext uri="{FF2B5EF4-FFF2-40B4-BE49-F238E27FC236}">
                <a16:creationId xmlns:a16="http://schemas.microsoft.com/office/drawing/2014/main" id="{C6134145-5690-4890-A3AB-B89C4B90C010}"/>
              </a:ext>
            </a:extLst>
          </p:cNvPr>
          <p:cNvSpPr/>
          <p:nvPr/>
        </p:nvSpPr>
        <p:spPr>
          <a:xfrm>
            <a:off x="4254993" y="1984773"/>
            <a:ext cx="3243085" cy="512876"/>
          </a:xfrm>
          <a:prstGeom prst="rect">
            <a:avLst/>
          </a:prstGeom>
          <a:solidFill>
            <a:srgbClr val="E5D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a:solidFill>
                  <a:srgbClr val="002060"/>
                </a:solidFill>
                <a:latin typeface="Arial" panose="020B0604020202020204" pitchFamily="34" charset="0"/>
                <a:cs typeface="Arial" panose="020B0604020202020204" pitchFamily="34" charset="0"/>
              </a:rPr>
              <a:t>AND</a:t>
            </a:r>
          </a:p>
        </p:txBody>
      </p:sp>
      <p:sp>
        <p:nvSpPr>
          <p:cNvPr id="11" name="Trapezoid 10">
            <a:extLst>
              <a:ext uri="{FF2B5EF4-FFF2-40B4-BE49-F238E27FC236}">
                <a16:creationId xmlns:a16="http://schemas.microsoft.com/office/drawing/2014/main" id="{471D3199-0267-44F4-8145-5975F83F3727}"/>
              </a:ext>
            </a:extLst>
          </p:cNvPr>
          <p:cNvSpPr/>
          <p:nvPr/>
        </p:nvSpPr>
        <p:spPr>
          <a:xfrm>
            <a:off x="8702143" y="1555124"/>
            <a:ext cx="1834936" cy="512876"/>
          </a:xfrm>
          <a:prstGeom prst="trapezoid">
            <a:avLst>
              <a:gd name="adj" fmla="val 106000"/>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8" name="Straight Connector 7">
            <a:extLst>
              <a:ext uri="{FF2B5EF4-FFF2-40B4-BE49-F238E27FC236}">
                <a16:creationId xmlns:a16="http://schemas.microsoft.com/office/drawing/2014/main" id="{A345C6F4-E756-4066-9FC8-EEADE49077CA}"/>
              </a:ext>
            </a:extLst>
          </p:cNvPr>
          <p:cNvCxnSpPr>
            <a:cxnSpLocks/>
          </p:cNvCxnSpPr>
          <p:nvPr/>
        </p:nvCxnSpPr>
        <p:spPr>
          <a:xfrm flipV="1">
            <a:off x="1088265" y="334851"/>
            <a:ext cx="2570935" cy="2440546"/>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FCCFB538-F237-1FE9-E360-77F58320437F}"/>
              </a:ext>
            </a:extLst>
          </p:cNvPr>
          <p:cNvSpPr/>
          <p:nvPr/>
        </p:nvSpPr>
        <p:spPr>
          <a:xfrm>
            <a:off x="4245556" y="94210"/>
            <a:ext cx="3300430" cy="1732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1F497D">
                    <a:lumMod val="50000"/>
                  </a:srgbClr>
                </a:solidFill>
              </a:rPr>
              <a:t>PREVENT GLARE</a:t>
            </a:r>
          </a:p>
          <a:p>
            <a:pPr algn="ctr">
              <a:defRPr/>
            </a:pPr>
            <a:endParaRPr lang="en-US" sz="3200" b="1">
              <a:solidFill>
                <a:srgbClr val="1F497D">
                  <a:lumMod val="50000"/>
                </a:srgbClr>
              </a:solidFill>
            </a:endParaRPr>
          </a:p>
          <a:p>
            <a:pPr algn="ctr">
              <a:defRPr/>
            </a:pPr>
            <a:r>
              <a:rPr lang="en-US" sz="2800" b="1">
                <a:solidFill>
                  <a:srgbClr val="1F497D">
                    <a:lumMod val="50000"/>
                  </a:srgbClr>
                </a:solidFill>
              </a:rPr>
              <a:t>AIM LIGHTS DOWNWARD</a:t>
            </a:r>
          </a:p>
        </p:txBody>
      </p:sp>
    </p:spTree>
    <p:extLst>
      <p:ext uri="{BB962C8B-B14F-4D97-AF65-F5344CB8AC3E}">
        <p14:creationId xmlns:p14="http://schemas.microsoft.com/office/powerpoint/2010/main" val="2015071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B1F5AC-DAAE-4377-A15B-9B7919CBE789}"/>
              </a:ext>
            </a:extLst>
          </p:cNvPr>
          <p:cNvPicPr>
            <a:picLocks noChangeAspect="1"/>
          </p:cNvPicPr>
          <p:nvPr/>
        </p:nvPicPr>
        <p:blipFill>
          <a:blip r:embed="rId3" cstate="print"/>
          <a:stretch>
            <a:fillRect/>
          </a:stretch>
        </p:blipFill>
        <p:spPr>
          <a:xfrm>
            <a:off x="6069176" y="1809751"/>
            <a:ext cx="5945557" cy="3609974"/>
          </a:xfrm>
          <a:prstGeom prst="rect">
            <a:avLst/>
          </a:prstGeom>
        </p:spPr>
      </p:pic>
      <p:pic>
        <p:nvPicPr>
          <p:cNvPr id="3" name="Picture 2">
            <a:extLst>
              <a:ext uri="{FF2B5EF4-FFF2-40B4-BE49-F238E27FC236}">
                <a16:creationId xmlns:a16="http://schemas.microsoft.com/office/drawing/2014/main" id="{616F7B00-9323-4060-863D-4728E0EA7A9F}"/>
              </a:ext>
            </a:extLst>
          </p:cNvPr>
          <p:cNvPicPr>
            <a:picLocks noChangeAspect="1"/>
          </p:cNvPicPr>
          <p:nvPr/>
        </p:nvPicPr>
        <p:blipFill>
          <a:blip r:embed="rId4" cstate="print"/>
          <a:stretch>
            <a:fillRect/>
          </a:stretch>
        </p:blipFill>
        <p:spPr>
          <a:xfrm>
            <a:off x="361214" y="1809750"/>
            <a:ext cx="5665047" cy="3600450"/>
          </a:xfrm>
          <a:prstGeom prst="rect">
            <a:avLst/>
          </a:prstGeom>
        </p:spPr>
      </p:pic>
      <p:sp>
        <p:nvSpPr>
          <p:cNvPr id="4" name="Title 3"/>
          <p:cNvSpPr>
            <a:spLocks noGrp="1"/>
          </p:cNvSpPr>
          <p:nvPr>
            <p:ph type="title"/>
          </p:nvPr>
        </p:nvSpPr>
        <p:spPr>
          <a:xfrm>
            <a:off x="542925" y="619124"/>
            <a:ext cx="10972800" cy="798513"/>
          </a:xfrm>
        </p:spPr>
        <p:txBody>
          <a:bodyPr>
            <a:normAutofit fontScale="90000"/>
          </a:bodyPr>
          <a:lstStyle/>
          <a:p>
            <a:r>
              <a:rPr lang="en-US" sz="4000" b="1" dirty="0">
                <a:ln>
                  <a:solidFill>
                    <a:schemeClr val="tx1"/>
                  </a:solidFill>
                </a:ln>
                <a:solidFill>
                  <a:schemeClr val="bg1"/>
                </a:solidFill>
                <a:effectLst>
                  <a:outerShdw blurRad="38100" dist="38100" dir="2700000" algn="tl">
                    <a:srgbClr val="000000">
                      <a:alpha val="43137"/>
                    </a:srgbClr>
                  </a:outerShdw>
                </a:effectLst>
              </a:rPr>
              <a:t>Take a look at your Business to make it Dark Sky Friendly</a:t>
            </a:r>
            <a:br>
              <a:rPr lang="en-US" b="1" dirty="0">
                <a:ln>
                  <a:solidFill>
                    <a:schemeClr val="tx1"/>
                  </a:solidFill>
                </a:ln>
                <a:solidFill>
                  <a:schemeClr val="bg1"/>
                </a:solidFill>
                <a:effectLst>
                  <a:outerShdw blurRad="38100" dist="38100" dir="2700000" algn="tl">
                    <a:srgbClr val="000000">
                      <a:alpha val="43137"/>
                    </a:srgbClr>
                  </a:outerShdw>
                </a:effectLst>
              </a:rPr>
            </a:br>
            <a:r>
              <a:rPr lang="en-US" b="1" dirty="0">
                <a:ln>
                  <a:solidFill>
                    <a:schemeClr val="tx1"/>
                  </a:solidFill>
                </a:ln>
                <a:solidFill>
                  <a:schemeClr val="bg1"/>
                </a:solidFill>
                <a:effectLst>
                  <a:outerShdw blurRad="38100" dist="38100" dir="2700000" algn="tl">
                    <a:srgbClr val="000000">
                      <a:alpha val="43137"/>
                    </a:srgbClr>
                  </a:outerShdw>
                </a:effectLst>
              </a:rPr>
              <a:t> </a:t>
            </a:r>
            <a:r>
              <a:rPr lang="en-US" sz="3600" b="1" dirty="0">
                <a:ln>
                  <a:solidFill>
                    <a:schemeClr val="tx1"/>
                  </a:solidFill>
                </a:ln>
                <a:solidFill>
                  <a:schemeClr val="bg1"/>
                </a:solidFill>
                <a:effectLst>
                  <a:outerShdw blurRad="38100" dist="38100" dir="2700000" algn="tl">
                    <a:srgbClr val="000000">
                      <a:alpha val="43137"/>
                    </a:srgbClr>
                  </a:outerShdw>
                </a:effectLst>
              </a:rPr>
              <a:t>Car Repair Shop</a:t>
            </a:r>
            <a:br>
              <a:rPr lang="en-US" b="1" dirty="0">
                <a:ln>
                  <a:solidFill>
                    <a:schemeClr val="tx1"/>
                  </a:solidFill>
                </a:ln>
                <a:solidFill>
                  <a:schemeClr val="bg1"/>
                </a:solidFill>
                <a:effectLst>
                  <a:outerShdw blurRad="38100" dist="38100" dir="2700000" algn="tl">
                    <a:srgbClr val="000000">
                      <a:alpha val="43137"/>
                    </a:srgbClr>
                  </a:outerShdw>
                </a:effectLst>
              </a:rPr>
            </a:br>
            <a:r>
              <a:rPr lang="en-US" sz="1600" b="1" dirty="0">
                <a:ln>
                  <a:solidFill>
                    <a:schemeClr val="tx1"/>
                  </a:solidFill>
                </a:ln>
                <a:solidFill>
                  <a:schemeClr val="bg1"/>
                </a:solidFill>
                <a:effectLst>
                  <a:outerShdw blurRad="38100" dist="38100" dir="2700000" algn="tl">
                    <a:srgbClr val="000000">
                      <a:alpha val="43137"/>
                    </a:srgbClr>
                  </a:outerShdw>
                </a:effectLst>
              </a:rPr>
              <a:t>Photo: Joyce Harman</a:t>
            </a:r>
            <a:endParaRPr lang="en-US" b="1" dirty="0">
              <a:ln>
                <a:solidFill>
                  <a:schemeClr val="tx1"/>
                </a:solidFill>
              </a:ln>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sz="half" idx="1"/>
          </p:nvPr>
        </p:nvSpPr>
        <p:spPr>
          <a:xfrm flipH="1">
            <a:off x="798285" y="5543550"/>
            <a:ext cx="11222263" cy="886279"/>
          </a:xfrm>
        </p:spPr>
        <p:txBody>
          <a:bodyPr>
            <a:noAutofit/>
          </a:bodyPr>
          <a:lstStyle/>
          <a:p>
            <a:pPr>
              <a:buNone/>
            </a:pPr>
            <a:r>
              <a:rPr lang="en-US" b="1" dirty="0">
                <a:ln>
                  <a:solidFill>
                    <a:schemeClr val="tx1"/>
                  </a:solidFill>
                </a:ln>
                <a:solidFill>
                  <a:schemeClr val="bg1"/>
                </a:solidFill>
              </a:rPr>
              <a:t>        </a:t>
            </a:r>
            <a:r>
              <a:rPr lang="en-US" b="1" dirty="0">
                <a:ln>
                  <a:solidFill>
                    <a:schemeClr val="tx1"/>
                  </a:solidFill>
                </a:ln>
                <a:solidFill>
                  <a:schemeClr val="bg1"/>
                </a:solidFill>
                <a:effectLst>
                  <a:outerShdw blurRad="38100" dist="38100" dir="2700000" algn="tl">
                    <a:srgbClr val="000000">
                      <a:alpha val="43137"/>
                    </a:srgbClr>
                  </a:outerShdw>
                </a:effectLst>
              </a:rPr>
              <a:t>One Unshielded Fixture                             Two Shielded Fixtures</a:t>
            </a:r>
          </a:p>
          <a:p>
            <a:pPr>
              <a:buNone/>
            </a:pPr>
            <a:r>
              <a:rPr lang="en-US" b="1" dirty="0">
                <a:ln>
                  <a:solidFill>
                    <a:schemeClr val="tx1"/>
                  </a:solidFill>
                </a:ln>
                <a:solidFill>
                  <a:schemeClr val="bg1"/>
                </a:solidFill>
                <a:effectLst>
                  <a:outerShdw blurRad="38100" dist="38100" dir="2700000" algn="tl">
                    <a:srgbClr val="000000">
                      <a:alpha val="43137"/>
                    </a:srgbClr>
                  </a:outerShdw>
                </a:effectLst>
              </a:rPr>
              <a:t>        </a:t>
            </a:r>
            <a:r>
              <a:rPr lang="en-US" sz="2400" b="1" dirty="0">
                <a:ln>
                  <a:solidFill>
                    <a:schemeClr val="tx1"/>
                  </a:solidFill>
                </a:ln>
                <a:solidFill>
                  <a:schemeClr val="bg1"/>
                </a:solidFill>
                <a:effectLst>
                  <a:outerShdw blurRad="38100" dist="38100" dir="2700000" algn="tl">
                    <a:srgbClr val="000000">
                      <a:alpha val="43137"/>
                    </a:srgbClr>
                  </a:outerShdw>
                </a:effectLst>
              </a:rPr>
              <a:t>Glare, Trespass, Blue/White                                  </a:t>
            </a:r>
            <a:r>
              <a:rPr lang="en-US" b="1" dirty="0">
                <a:ln>
                  <a:solidFill>
                    <a:schemeClr val="tx1"/>
                  </a:solidFill>
                </a:ln>
                <a:solidFill>
                  <a:schemeClr val="bg1"/>
                </a:solidFill>
                <a:effectLst>
                  <a:outerShdw blurRad="38100" dist="38100" dir="2700000" algn="tl">
                    <a:srgbClr val="000000">
                      <a:alpha val="43137"/>
                    </a:srgbClr>
                  </a:outerShdw>
                </a:effectLst>
              </a:rPr>
              <a:t>Useful, Targeted, Warm</a:t>
            </a:r>
          </a:p>
          <a:p>
            <a:endParaRPr lang="en-US" b="1" dirty="0"/>
          </a:p>
        </p:txBody>
      </p:sp>
    </p:spTree>
    <p:extLst>
      <p:ext uri="{BB962C8B-B14F-4D97-AF65-F5344CB8AC3E}">
        <p14:creationId xmlns:p14="http://schemas.microsoft.com/office/powerpoint/2010/main" val="4292113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12192000" cy="6857999"/>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Spot.FloodLights.jpg"/>
          <p:cNvPicPr>
            <a:picLocks noGrp="1" noChangeAspect="1"/>
          </p:cNvPicPr>
          <p:nvPr>
            <p:ph sz="half" idx="1"/>
          </p:nvPr>
        </p:nvPicPr>
        <p:blipFill>
          <a:blip r:embed="rId3" cstate="print"/>
          <a:stretch>
            <a:fillRect/>
          </a:stretch>
        </p:blipFill>
        <p:spPr>
          <a:xfrm>
            <a:off x="2705100" y="0"/>
            <a:ext cx="624118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wall pack.jpg"/>
          <p:cNvPicPr>
            <a:picLocks noGrp="1" noChangeAspect="1"/>
          </p:cNvPicPr>
          <p:nvPr>
            <p:ph sz="half" idx="2"/>
          </p:nvPr>
        </p:nvPicPr>
        <p:blipFill>
          <a:blip r:embed="rId4" cstate="print"/>
          <a:stretch>
            <a:fillRect/>
          </a:stretch>
        </p:blipFill>
        <p:spPr>
          <a:xfrm>
            <a:off x="8802421" y="857250"/>
            <a:ext cx="2762511" cy="1838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hieldedWallPack.jpg"/>
          <p:cNvPicPr>
            <a:picLocks noChangeAspect="1"/>
          </p:cNvPicPr>
          <p:nvPr/>
        </p:nvPicPr>
        <p:blipFill>
          <a:blip r:embed="rId5" cstate="print"/>
          <a:stretch>
            <a:fillRect/>
          </a:stretch>
        </p:blipFill>
        <p:spPr>
          <a:xfrm>
            <a:off x="8686800" y="3838575"/>
            <a:ext cx="2476500" cy="247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09600" y="933450"/>
            <a:ext cx="10972800" cy="4991100"/>
          </a:xfrm>
          <a:ln>
            <a:noFill/>
          </a:ln>
        </p:spPr>
        <p:txBody>
          <a:bodyPr>
            <a:normAutofit fontScale="90000"/>
          </a:bodyPr>
          <a:lstStyle/>
          <a:p>
            <a:r>
              <a:rPr lang="en-US" sz="5300" b="1" dirty="0">
                <a:ln w="12700">
                  <a:solidFill>
                    <a:schemeClr val="tx1"/>
                  </a:solidFill>
                  <a:prstDash val="solid"/>
                </a:ln>
                <a:solidFill>
                  <a:srgbClr val="D09E00"/>
                </a:solidFill>
                <a:effectLst>
                  <a:outerShdw blurRad="41275" dist="20320" dir="1800000" algn="tl" rotWithShape="0">
                    <a:srgbClr val="000000">
                      <a:alpha val="40000"/>
                    </a:srgbClr>
                  </a:outerShdw>
                </a:effectLst>
              </a:rPr>
              <a:t>Unshielded Wall Packs</a:t>
            </a:r>
            <a:br>
              <a:rPr lang="en-US" sz="5300" b="1" dirty="0">
                <a:ln w="12700">
                  <a:solidFill>
                    <a:schemeClr val="tx1"/>
                  </a:solidFill>
                  <a:prstDash val="solid"/>
                </a:ln>
                <a:solidFill>
                  <a:srgbClr val="D09E00"/>
                </a:solidFill>
                <a:effectLst>
                  <a:outerShdw blurRad="41275" dist="20320" dir="1800000" algn="tl" rotWithShape="0">
                    <a:srgbClr val="000000">
                      <a:alpha val="40000"/>
                    </a:srgbClr>
                  </a:outerShdw>
                </a:effectLst>
              </a:rPr>
            </a:br>
            <a:r>
              <a:rPr lang="en-US" sz="5300" b="1" dirty="0">
                <a:ln w="12700">
                  <a:solidFill>
                    <a:schemeClr val="tx1"/>
                  </a:solidFill>
                  <a:prstDash val="solid"/>
                </a:ln>
                <a:solidFill>
                  <a:srgbClr val="D09E00"/>
                </a:solidFill>
                <a:effectLst>
                  <a:outerShdw blurRad="41275" dist="20320" dir="1800000" algn="tl" rotWithShape="0">
                    <a:srgbClr val="000000">
                      <a:alpha val="40000"/>
                    </a:srgbClr>
                  </a:outerShdw>
                </a:effectLst>
              </a:rPr>
              <a:t> cause light pollution </a:t>
            </a:r>
            <a:br>
              <a:rPr lang="en-US" sz="5300" b="1" dirty="0">
                <a:ln w="12700">
                  <a:solidFill>
                    <a:schemeClr val="tx1"/>
                  </a:solidFill>
                  <a:prstDash val="solid"/>
                </a:ln>
                <a:solidFill>
                  <a:srgbClr val="D09E00"/>
                </a:solidFill>
                <a:effectLst>
                  <a:outerShdw blurRad="41275" dist="20320" dir="1800000" algn="tl" rotWithShape="0">
                    <a:srgbClr val="000000">
                      <a:alpha val="40000"/>
                    </a:srgbClr>
                  </a:outerShdw>
                </a:effectLst>
              </a:rPr>
            </a:br>
            <a:r>
              <a:rPr lang="en-US" sz="5300" b="1" dirty="0">
                <a:ln w="12700">
                  <a:solidFill>
                    <a:schemeClr val="tx1"/>
                  </a:solidFill>
                  <a:prstDash val="solid"/>
                </a:ln>
                <a:solidFill>
                  <a:srgbClr val="D09E00"/>
                </a:solidFill>
                <a:effectLst>
                  <a:outerShdw blurRad="41275" dist="20320" dir="1800000" algn="tl" rotWithShape="0">
                    <a:srgbClr val="000000">
                      <a:alpha val="40000"/>
                    </a:srgbClr>
                  </a:outerShdw>
                </a:effectLst>
              </a:rPr>
              <a:t>and glare.</a:t>
            </a:r>
            <a:br>
              <a:rPr lang="en-US" sz="6000" b="1" dirty="0">
                <a:solidFill>
                  <a:srgbClr val="D09E00"/>
                </a:solidFill>
              </a:rPr>
            </a:br>
            <a:br>
              <a:rPr lang="en-US" sz="6000" b="1" dirty="0">
                <a:solidFill>
                  <a:srgbClr val="D09E00"/>
                </a:solidFill>
              </a:rPr>
            </a:br>
            <a:br>
              <a:rPr lang="en-US" sz="6000" b="1" dirty="0">
                <a:solidFill>
                  <a:srgbClr val="D09E00"/>
                </a:solidFill>
              </a:rPr>
            </a:br>
            <a:br>
              <a:rPr lang="en-US" sz="6000" b="1" dirty="0">
                <a:solidFill>
                  <a:srgbClr val="D09E00"/>
                </a:solidFill>
              </a:rPr>
            </a:br>
            <a:r>
              <a:rPr lang="en-US" sz="4000" b="1" dirty="0">
                <a:ln w="12700">
                  <a:solidFill>
                    <a:schemeClr val="tx1"/>
                  </a:solidFill>
                  <a:prstDash val="solid"/>
                </a:ln>
                <a:solidFill>
                  <a:srgbClr val="D09E00"/>
                </a:solidFill>
                <a:effectLst>
                  <a:outerShdw blurRad="41275" dist="20320" dir="1800000" algn="tl" rotWithShape="0">
                    <a:srgbClr val="000000">
                      <a:alpha val="40000"/>
                    </a:srgbClr>
                  </a:outerShdw>
                </a:effectLst>
              </a:rPr>
              <a:t>Shields and </a:t>
            </a:r>
            <a:br>
              <a:rPr lang="en-US" sz="4000" b="1" dirty="0">
                <a:ln w="12700">
                  <a:solidFill>
                    <a:schemeClr val="tx1"/>
                  </a:solidFill>
                  <a:prstDash val="solid"/>
                </a:ln>
                <a:solidFill>
                  <a:srgbClr val="D09E00"/>
                </a:solidFill>
                <a:effectLst>
                  <a:outerShdw blurRad="41275" dist="20320" dir="1800000" algn="tl" rotWithShape="0">
                    <a:srgbClr val="000000">
                      <a:alpha val="40000"/>
                    </a:srgbClr>
                  </a:outerShdw>
                </a:effectLst>
              </a:rPr>
            </a:br>
            <a:r>
              <a:rPr lang="en-US" sz="4000" b="1" dirty="0">
                <a:ln w="12700">
                  <a:solidFill>
                    <a:schemeClr val="tx1"/>
                  </a:solidFill>
                  <a:prstDash val="solid"/>
                </a:ln>
                <a:solidFill>
                  <a:srgbClr val="D09E00"/>
                </a:solidFill>
                <a:effectLst>
                  <a:outerShdw blurRad="41275" dist="20320" dir="1800000" algn="tl" rotWithShape="0">
                    <a:srgbClr val="000000">
                      <a:alpha val="40000"/>
                    </a:srgbClr>
                  </a:outerShdw>
                </a:effectLst>
              </a:rPr>
              <a:t> shielded wall packs </a:t>
            </a:r>
            <a:br>
              <a:rPr lang="en-US" sz="4000" b="1" dirty="0">
                <a:ln w="12700">
                  <a:solidFill>
                    <a:schemeClr val="tx1"/>
                  </a:solidFill>
                  <a:prstDash val="solid"/>
                </a:ln>
                <a:solidFill>
                  <a:srgbClr val="D09E00"/>
                </a:solidFill>
                <a:effectLst>
                  <a:outerShdw blurRad="41275" dist="20320" dir="1800000" algn="tl" rotWithShape="0">
                    <a:srgbClr val="000000">
                      <a:alpha val="40000"/>
                    </a:srgbClr>
                  </a:outerShdw>
                </a:effectLst>
              </a:rPr>
            </a:br>
            <a:r>
              <a:rPr lang="en-US" sz="4000" b="1" dirty="0">
                <a:ln w="12700">
                  <a:solidFill>
                    <a:schemeClr val="tx1"/>
                  </a:solidFill>
                  <a:prstDash val="solid"/>
                </a:ln>
                <a:solidFill>
                  <a:srgbClr val="D09E00"/>
                </a:solidFill>
                <a:effectLst>
                  <a:outerShdw blurRad="41275" dist="20320" dir="1800000" algn="tl" rotWithShape="0">
                    <a:srgbClr val="000000">
                      <a:alpha val="40000"/>
                    </a:srgbClr>
                  </a:outerShdw>
                </a:effectLst>
              </a:rPr>
              <a:t>are available.</a:t>
            </a:r>
            <a:br>
              <a:rPr lang="en-US" sz="2800" b="1" dirty="0">
                <a:solidFill>
                  <a:srgbClr val="D09E00"/>
                </a:solidFill>
              </a:rPr>
            </a:br>
            <a:endParaRPr lang="en-US" sz="2800" b="1" dirty="0">
              <a:solidFill>
                <a:srgbClr val="D09E00"/>
              </a:solidFill>
            </a:endParaRPr>
          </a:p>
        </p:txBody>
      </p:sp>
      <p:pic>
        <p:nvPicPr>
          <p:cNvPr id="10" name="Picture 9" descr="ShieldedWallPackLighting.jpg"/>
          <p:cNvPicPr>
            <a:picLocks noChangeAspect="1"/>
          </p:cNvPicPr>
          <p:nvPr/>
        </p:nvPicPr>
        <p:blipFill>
          <a:blip r:embed="rId6" cstate="print"/>
          <a:stretch>
            <a:fillRect/>
          </a:stretch>
        </p:blipFill>
        <p:spPr>
          <a:xfrm>
            <a:off x="385500" y="4181474"/>
            <a:ext cx="3615667"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DarkSkyWallPack.jpg"/>
          <p:cNvPicPr>
            <a:picLocks noChangeAspect="1"/>
          </p:cNvPicPr>
          <p:nvPr/>
        </p:nvPicPr>
        <p:blipFill>
          <a:blip r:embed="rId7" cstate="print"/>
          <a:stretch>
            <a:fillRect/>
          </a:stretch>
        </p:blipFill>
        <p:spPr>
          <a:xfrm>
            <a:off x="752476" y="504825"/>
            <a:ext cx="2266949" cy="2266949"/>
          </a:xfrm>
          <a:prstGeom prst="rect">
            <a:avLst/>
          </a:prstGeom>
          <a:ln w="28575">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8449B-313E-495B-9E91-6AAD3E7A01C2}"/>
              </a:ext>
            </a:extLst>
          </p:cNvPr>
          <p:cNvPicPr>
            <a:picLocks noChangeAspect="1"/>
          </p:cNvPicPr>
          <p:nvPr/>
        </p:nvPicPr>
        <p:blipFill>
          <a:blip r:embed="rId2" cstate="print"/>
          <a:stretch>
            <a:fillRect/>
          </a:stretch>
        </p:blipFill>
        <p:spPr>
          <a:xfrm>
            <a:off x="536112" y="480622"/>
            <a:ext cx="10925387" cy="5328941"/>
          </a:xfrm>
          <a:prstGeom prst="rect">
            <a:avLst/>
          </a:prstGeom>
        </p:spPr>
      </p:pic>
      <p:sp>
        <p:nvSpPr>
          <p:cNvPr id="14" name="Rectangle 13">
            <a:extLst>
              <a:ext uri="{FF2B5EF4-FFF2-40B4-BE49-F238E27FC236}">
                <a16:creationId xmlns:a16="http://schemas.microsoft.com/office/drawing/2014/main" id="{33BF94CE-FC27-4F94-A6ED-2B11971ACC98}"/>
              </a:ext>
            </a:extLst>
          </p:cNvPr>
          <p:cNvSpPr/>
          <p:nvPr/>
        </p:nvSpPr>
        <p:spPr>
          <a:xfrm>
            <a:off x="8972167" y="4869956"/>
            <a:ext cx="2291579" cy="641763"/>
          </a:xfrm>
          <a:prstGeom prst="rect">
            <a:avLst/>
          </a:prstGeom>
          <a:solidFill>
            <a:srgbClr val="0C1A2A">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EEEEEE"/>
                </a:solidFill>
                <a:latin typeface="Aharoni" panose="02010803020104030203" pitchFamily="2" charset="-79"/>
                <a:cs typeface="Aharoni" panose="02010803020104030203" pitchFamily="2" charset="-79"/>
              </a:rPr>
              <a:t>Use a timer or</a:t>
            </a:r>
          </a:p>
          <a:p>
            <a:r>
              <a:rPr lang="en-US" sz="2000" dirty="0">
                <a:solidFill>
                  <a:srgbClr val="EEEEEE"/>
                </a:solidFill>
                <a:latin typeface="Aharoni" panose="02010803020104030203" pitchFamily="2" charset="-79"/>
                <a:cs typeface="Aharoni" panose="02010803020104030203" pitchFamily="2" charset="-79"/>
              </a:rPr>
              <a:t>Motion Detection</a:t>
            </a:r>
          </a:p>
        </p:txBody>
      </p:sp>
      <p:sp>
        <p:nvSpPr>
          <p:cNvPr id="2" name="Oval 1">
            <a:extLst>
              <a:ext uri="{FF2B5EF4-FFF2-40B4-BE49-F238E27FC236}">
                <a16:creationId xmlns:a16="http://schemas.microsoft.com/office/drawing/2014/main" id="{B6776300-1B7A-448F-9707-D2AEF2341C57}"/>
              </a:ext>
            </a:extLst>
          </p:cNvPr>
          <p:cNvSpPr/>
          <p:nvPr/>
        </p:nvSpPr>
        <p:spPr>
          <a:xfrm>
            <a:off x="3756213" y="2447367"/>
            <a:ext cx="815788" cy="448235"/>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E05768-A82A-BA6A-FC05-C29405CF64BA}"/>
              </a:ext>
            </a:extLst>
          </p:cNvPr>
          <p:cNvSpPr/>
          <p:nvPr/>
        </p:nvSpPr>
        <p:spPr>
          <a:xfrm>
            <a:off x="6361829" y="2418766"/>
            <a:ext cx="1654921" cy="662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2700 K (Kelvin)</a:t>
            </a:r>
          </a:p>
        </p:txBody>
      </p:sp>
    </p:spTree>
    <p:extLst>
      <p:ext uri="{BB962C8B-B14F-4D97-AF65-F5344CB8AC3E}">
        <p14:creationId xmlns:p14="http://schemas.microsoft.com/office/powerpoint/2010/main" val="179811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61D7E-6352-3FBB-1974-7F73ADF2D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013" y="730141"/>
            <a:ext cx="8183880" cy="5922411"/>
          </a:xfrm>
          <a:prstGeom prst="rect">
            <a:avLst/>
          </a:prstGeom>
        </p:spPr>
      </p:pic>
    </p:spTree>
    <p:extLst>
      <p:ext uri="{BB962C8B-B14F-4D97-AF65-F5344CB8AC3E}">
        <p14:creationId xmlns:p14="http://schemas.microsoft.com/office/powerpoint/2010/main" val="2591958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4BC456-9251-E92B-8C92-7F864A124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088" y="731520"/>
            <a:ext cx="8146222" cy="5907024"/>
          </a:xfrm>
          <a:prstGeom prst="rect">
            <a:avLst/>
          </a:prstGeom>
        </p:spPr>
      </p:pic>
    </p:spTree>
    <p:extLst>
      <p:ext uri="{BB962C8B-B14F-4D97-AF65-F5344CB8AC3E}">
        <p14:creationId xmlns:p14="http://schemas.microsoft.com/office/powerpoint/2010/main" val="2196252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lvin Temperatures.jpg"/>
          <p:cNvPicPr>
            <a:picLocks noGrp="1" noChangeAspect="1"/>
          </p:cNvPicPr>
          <p:nvPr>
            <p:ph idx="1"/>
          </p:nvPr>
        </p:nvPicPr>
        <p:blipFill>
          <a:blip r:embed="rId2" cstate="print"/>
          <a:stretch>
            <a:fillRect/>
          </a:stretch>
        </p:blipFill>
        <p:spPr>
          <a:xfrm>
            <a:off x="0" y="0"/>
            <a:ext cx="12192000" cy="6857999"/>
          </a:xfrm>
        </p:spPr>
      </p:pic>
      <p:sp>
        <p:nvSpPr>
          <p:cNvPr id="3" name="Title 2"/>
          <p:cNvSpPr>
            <a:spLocks noGrp="1"/>
          </p:cNvSpPr>
          <p:nvPr>
            <p:ph type="title"/>
          </p:nvPr>
        </p:nvSpPr>
        <p:spPr/>
        <p:txBody>
          <a:bodyPr>
            <a:normAutofit/>
          </a:bodyPr>
          <a:lstStyle/>
          <a:p>
            <a:r>
              <a:rPr lang="en-US" sz="4800" b="1" dirty="0">
                <a:ln w="12700">
                  <a:solidFill>
                    <a:schemeClr val="tx1"/>
                  </a:solidFill>
                  <a:prstDash val="solid"/>
                </a:ln>
                <a:effectLst>
                  <a:outerShdw blurRad="41275" dist="20320" dir="1800000" algn="tl" rotWithShape="0">
                    <a:srgbClr val="000000">
                      <a:alpha val="40000"/>
                    </a:srgbClr>
                  </a:outerShdw>
                </a:effectLst>
              </a:rPr>
              <a:t>KELVIN TEMPERATURE IN NATURE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C:\Users\AnnaM\Documents\CCFNS Presentations\Chelan County, WA.jpg"/>
          <p:cNvPicPr>
            <a:picLocks noChangeAspect="1" noChangeArrowheads="1"/>
          </p:cNvPicPr>
          <p:nvPr/>
        </p:nvPicPr>
        <p:blipFill>
          <a:blip r:embed="rId3" cstate="print"/>
          <a:srcRect/>
          <a:stretch>
            <a:fillRect/>
          </a:stretch>
        </p:blipFill>
        <p:spPr bwMode="auto">
          <a:xfrm>
            <a:off x="2190750" y="704851"/>
            <a:ext cx="7600950" cy="5829300"/>
          </a:xfrm>
          <a:prstGeom prst="rect">
            <a:avLst/>
          </a:prstGeom>
          <a:noFill/>
        </p:spPr>
      </p:pic>
      <p:sp>
        <p:nvSpPr>
          <p:cNvPr id="8" name="Title 7"/>
          <p:cNvSpPr>
            <a:spLocks noGrp="1"/>
          </p:cNvSpPr>
          <p:nvPr>
            <p:ph type="title"/>
          </p:nvPr>
        </p:nvSpPr>
        <p:spPr>
          <a:xfrm>
            <a:off x="609600" y="274638"/>
            <a:ext cx="10915650" cy="420687"/>
          </a:xfrm>
        </p:spPr>
        <p:txBody>
          <a:bodyPr>
            <a:normAutofit/>
          </a:bodyPr>
          <a:lstStyle/>
          <a:p>
            <a:r>
              <a:rPr lang="en-US" sz="2000" dirty="0">
                <a:solidFill>
                  <a:srgbClr val="EEEEEE"/>
                </a:solidFill>
                <a:effectLst>
                  <a:outerShdw blurRad="38100" dist="38100" dir="2700000" algn="tl">
                    <a:srgbClr val="000000">
                      <a:alpha val="43137"/>
                    </a:srgbClr>
                  </a:outerShdw>
                </a:effectLst>
              </a:rPr>
              <a:t>3,000 K LED’s are harmful due to greater intensity and reflection off the ground.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C72425-C30B-C5F6-CC27-9519CA1A3961}"/>
              </a:ext>
            </a:extLst>
          </p:cNvPr>
          <p:cNvPicPr>
            <a:picLocks noChangeAspect="1"/>
          </p:cNvPicPr>
          <p:nvPr/>
        </p:nvPicPr>
        <p:blipFill>
          <a:blip r:embed="rId3" cstate="print"/>
          <a:stretch>
            <a:fillRect/>
          </a:stretch>
        </p:blipFill>
        <p:spPr>
          <a:xfrm>
            <a:off x="1541128" y="485776"/>
            <a:ext cx="9110294" cy="5886450"/>
          </a:xfrm>
          <a:prstGeom prst="rect">
            <a:avLst/>
          </a:prstGeom>
          <a:ln w="38100">
            <a:solidFill>
              <a:schemeClr val="tx1"/>
            </a:solidFill>
          </a:ln>
        </p:spPr>
      </p:pic>
    </p:spTree>
    <p:extLst>
      <p:ext uri="{BB962C8B-B14F-4D97-AF65-F5344CB8AC3E}">
        <p14:creationId xmlns:p14="http://schemas.microsoft.com/office/powerpoint/2010/main" val="2678482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15076" y="6219825"/>
            <a:ext cx="5143500" cy="307841"/>
          </a:xfrm>
          <a:prstGeom prst="rect">
            <a:avLst/>
          </a:prstGeom>
        </p:spPr>
        <p:txBody>
          <a:bodyPr wrap="square" lIns="91440" tIns="45720" rIns="91440" bIns="45720" anchor="t">
            <a:spAutoFit/>
          </a:bodyPr>
          <a:lstStyle/>
          <a:p>
            <a:pPr algn="r">
              <a:lnSpc>
                <a:spcPct val="128571"/>
              </a:lnSpc>
            </a:pPr>
            <a:r>
              <a:rPr lang="en-US" sz="1200" b="1" spc="71" dirty="0">
                <a:solidFill>
                  <a:srgbClr val="D09E00"/>
                </a:solidFill>
                <a:latin typeface="Raleway"/>
              </a:rPr>
              <a:t> </a:t>
            </a:r>
            <a:r>
              <a:rPr lang="en-US" sz="1000" b="1" spc="71" dirty="0">
                <a:solidFill>
                  <a:srgbClr val="D09E00"/>
                </a:solidFill>
                <a:latin typeface="Raleway"/>
              </a:rPr>
              <a:t>Photo Credit by Roy </a:t>
            </a:r>
            <a:r>
              <a:rPr lang="en-US" sz="1000" b="1" spc="71" dirty="0" err="1">
                <a:solidFill>
                  <a:srgbClr val="D09E00"/>
                </a:solidFill>
                <a:latin typeface="Raleway"/>
              </a:rPr>
              <a:t>Niswanger</a:t>
            </a:r>
            <a:endParaRPr lang="en-US" sz="1000" b="1" spc="71" dirty="0">
              <a:solidFill>
                <a:srgbClr val="D09E00"/>
              </a:solidFill>
              <a:latin typeface="Raleway"/>
            </a:endParaRPr>
          </a:p>
        </p:txBody>
      </p:sp>
      <p:sp>
        <p:nvSpPr>
          <p:cNvPr id="6" name="Rectangle 5"/>
          <p:cNvSpPr/>
          <p:nvPr/>
        </p:nvSpPr>
        <p:spPr>
          <a:xfrm>
            <a:off x="0" y="0"/>
            <a:ext cx="1232535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 name="Picture 1" descr="C:\Users\AnnaM\Documents\CCFNS Presentations\FLG_vs_CHY.jpg"/>
          <p:cNvPicPr>
            <a:picLocks noChangeAspect="1" noChangeArrowheads="1"/>
          </p:cNvPicPr>
          <p:nvPr/>
        </p:nvPicPr>
        <p:blipFill>
          <a:blip r:embed="rId3" cstate="print"/>
          <a:srcRect/>
          <a:stretch>
            <a:fillRect/>
          </a:stretch>
        </p:blipFill>
        <p:spPr bwMode="auto">
          <a:xfrm>
            <a:off x="1076324" y="472534"/>
            <a:ext cx="9772649" cy="598541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4" descr="Image result for images of light bulbs of different kelvin temperatu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Image result for images of light bulbs of different kelvin temperatu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0" y="1"/>
            <a:ext cx="121920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AnnaM\Documents\CCFNS Presentations\Kelvin Rating Explained.jpg"/>
          <p:cNvPicPr>
            <a:picLocks noChangeAspect="1" noChangeArrowheads="1"/>
          </p:cNvPicPr>
          <p:nvPr/>
        </p:nvPicPr>
        <p:blipFill>
          <a:blip r:embed="rId2" cstate="print"/>
          <a:srcRect/>
          <a:stretch>
            <a:fillRect/>
          </a:stretch>
        </p:blipFill>
        <p:spPr bwMode="auto">
          <a:xfrm>
            <a:off x="933450" y="628650"/>
            <a:ext cx="10001250" cy="5114925"/>
          </a:xfrm>
          <a:prstGeom prst="rect">
            <a:avLst/>
          </a:prstGeom>
          <a:noFill/>
          <a:ln w="38100">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rot="10800000" flipV="1">
            <a:off x="575116" y="2345055"/>
            <a:ext cx="6482907" cy="45719"/>
          </a:xfrm>
          <a:prstGeom prst="rect">
            <a:avLst/>
          </a:prstGeom>
          <a:solidFill>
            <a:schemeClr val="bg1"/>
          </a:solidFill>
        </p:spPr>
        <p:txBody>
          <a:bodyPr/>
          <a:lstStyle/>
          <a:p>
            <a:endParaRPr lang="en-US"/>
          </a:p>
        </p:txBody>
      </p:sp>
      <p:sp>
        <p:nvSpPr>
          <p:cNvPr id="7" name="TextBox 7">
            <a:extLst>
              <a:ext uri="{FF2B5EF4-FFF2-40B4-BE49-F238E27FC236}">
                <a16:creationId xmlns:a16="http://schemas.microsoft.com/office/drawing/2014/main" id="{FD8D4F5E-587B-1C47-9994-1F89D572F0F2}"/>
              </a:ext>
            </a:extLst>
          </p:cNvPr>
          <p:cNvSpPr txBox="1"/>
          <p:nvPr/>
        </p:nvSpPr>
        <p:spPr>
          <a:xfrm>
            <a:off x="7134224" y="781049"/>
            <a:ext cx="3838575" cy="628185"/>
          </a:xfrm>
          <a:prstGeom prst="rect">
            <a:avLst/>
          </a:prstGeom>
        </p:spPr>
        <p:txBody>
          <a:bodyPr wrap="square" lIns="0" tIns="0" rIns="0" bIns="0" rtlCol="0" anchor="t">
            <a:spAutoFit/>
          </a:bodyPr>
          <a:lstStyle/>
          <a:p>
            <a:pPr algn="r" defTabSz="609630">
              <a:lnSpc>
                <a:spcPct val="40178"/>
              </a:lnSpc>
            </a:pPr>
            <a:endParaRPr lang="en-US" sz="3200" b="1" spc="71" dirty="0">
              <a:solidFill>
                <a:srgbClr val="1C2AB4"/>
              </a:solidFill>
              <a:latin typeface="Raleway"/>
            </a:endParaRPr>
          </a:p>
          <a:p>
            <a:pPr algn="r" defTabSz="609630">
              <a:lnSpc>
                <a:spcPct val="71428"/>
              </a:lnSpc>
            </a:pPr>
            <a:endParaRPr lang="en-US" b="1" spc="71" dirty="0">
              <a:solidFill>
                <a:srgbClr val="1C2AB4"/>
              </a:solidFill>
              <a:latin typeface="Raleway"/>
            </a:endParaRPr>
          </a:p>
          <a:p>
            <a:pPr algn="r" defTabSz="609630">
              <a:lnSpc>
                <a:spcPct val="45918"/>
              </a:lnSpc>
            </a:pPr>
            <a:endParaRPr lang="en-US" sz="2800" b="1" spc="71" dirty="0">
              <a:solidFill>
                <a:srgbClr val="1C2AB4"/>
              </a:solidFill>
              <a:effectLst>
                <a:outerShdw blurRad="38100" dist="38100" dir="2700000" algn="tl">
                  <a:srgbClr val="000000">
                    <a:alpha val="43137"/>
                  </a:srgbClr>
                </a:outerShdw>
              </a:effectLst>
              <a:latin typeface="Raleway"/>
            </a:endParaRPr>
          </a:p>
        </p:txBody>
      </p:sp>
      <p:sp>
        <p:nvSpPr>
          <p:cNvPr id="16" name="Rectangle 15"/>
          <p:cNvSpPr/>
          <p:nvPr/>
        </p:nvSpPr>
        <p:spPr>
          <a:xfrm>
            <a:off x="0" y="0"/>
            <a:ext cx="7248525" cy="6858000"/>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381000" y="571501"/>
            <a:ext cx="6962774" cy="1841851"/>
          </a:xfrm>
          <a:prstGeom prst="rect">
            <a:avLst/>
          </a:prstGeom>
          <a:ln>
            <a:noFill/>
          </a:ln>
        </p:spPr>
        <p:txBody>
          <a:bodyPr wrap="square" lIns="0" tIns="0" rIns="0" bIns="0" rtlCol="0" anchor="t">
            <a:spAutoFit/>
          </a:bodyPr>
          <a:lstStyle/>
          <a:p>
            <a:pPr defTabSz="609630">
              <a:lnSpc>
                <a:spcPct val="104192"/>
              </a:lnSpc>
            </a:pPr>
            <a:r>
              <a:rPr lang="en-US" sz="3900" b="1" spc="85" dirty="0">
                <a:ln>
                  <a:solidFill>
                    <a:schemeClr val="tx1"/>
                  </a:solidFill>
                </a:ln>
                <a:solidFill>
                  <a:srgbClr val="D09E00"/>
                </a:solidFill>
                <a:effectLst>
                  <a:outerShdw blurRad="38100" dist="38100" dir="2700000" algn="tl">
                    <a:srgbClr val="000000">
                      <a:alpha val="43137"/>
                    </a:srgbClr>
                  </a:outerShdw>
                </a:effectLst>
                <a:latin typeface="Raleway"/>
              </a:rPr>
              <a:t>WHERE TO FIND NIGHT</a:t>
            </a:r>
            <a:endParaRPr lang="en-US"/>
          </a:p>
          <a:p>
            <a:pPr defTabSz="609630">
              <a:lnSpc>
                <a:spcPct val="104192"/>
              </a:lnSpc>
            </a:pPr>
            <a:r>
              <a:rPr lang="en-US" sz="3900" b="1" spc="85" dirty="0">
                <a:ln>
                  <a:solidFill>
                    <a:schemeClr val="tx1"/>
                  </a:solidFill>
                </a:ln>
                <a:solidFill>
                  <a:srgbClr val="D09E00"/>
                </a:solidFill>
                <a:effectLst>
                  <a:outerShdw blurRad="38100" dist="38100" dir="2700000" algn="tl">
                    <a:srgbClr val="000000">
                      <a:alpha val="43137"/>
                    </a:srgbClr>
                  </a:outerShdw>
                </a:effectLst>
                <a:latin typeface="Raleway"/>
              </a:rPr>
              <a:t>SKY FRIENDLY LIGHTING?</a:t>
            </a:r>
            <a:endParaRPr lang="en-US" sz="3900" b="1" spc="85" dirty="0">
              <a:ln>
                <a:solidFill>
                  <a:prstClr val="black"/>
                </a:solidFill>
              </a:ln>
              <a:solidFill>
                <a:srgbClr val="D09E00"/>
              </a:solidFill>
              <a:effectLst>
                <a:outerShdw blurRad="38100" dist="38100" dir="2700000" algn="tl">
                  <a:srgbClr val="000000">
                    <a:alpha val="43137"/>
                  </a:srgbClr>
                </a:outerShdw>
              </a:effectLst>
              <a:latin typeface="Raleway"/>
            </a:endParaRPr>
          </a:p>
          <a:p>
            <a:pPr defTabSz="609630">
              <a:lnSpc>
                <a:spcPct val="101587"/>
              </a:lnSpc>
            </a:pPr>
            <a:endParaRPr lang="en-US" sz="4000" spc="85" dirty="0">
              <a:solidFill>
                <a:srgbClr val="D09E00"/>
              </a:solidFill>
              <a:effectLst>
                <a:outerShdw blurRad="38100" dist="38100" dir="2700000" algn="tl">
                  <a:srgbClr val="000000">
                    <a:alpha val="43137"/>
                  </a:srgbClr>
                </a:outerShdw>
              </a:effectLst>
              <a:latin typeface="Raleway"/>
            </a:endParaRPr>
          </a:p>
        </p:txBody>
      </p:sp>
      <p:sp>
        <p:nvSpPr>
          <p:cNvPr id="5" name="TextBox 5"/>
          <p:cNvSpPr txBox="1"/>
          <p:nvPr/>
        </p:nvSpPr>
        <p:spPr>
          <a:xfrm>
            <a:off x="1562100" y="4533900"/>
            <a:ext cx="4714875" cy="4103303"/>
          </a:xfrm>
          <a:prstGeom prst="rect">
            <a:avLst/>
          </a:prstGeom>
          <a:ln>
            <a:noFill/>
          </a:ln>
        </p:spPr>
        <p:txBody>
          <a:bodyPr wrap="square" lIns="0" tIns="0" rIns="0" bIns="0" rtlCol="0" anchor="t">
            <a:spAutoFit/>
          </a:bodyPr>
          <a:lstStyle/>
          <a:p>
            <a:pPr defTabSz="609630">
              <a:lnSpc>
                <a:spcPct val="126984"/>
              </a:lnSpc>
            </a:pPr>
            <a:endParaRPr lang="en-US" sz="2133" b="1" dirty="0">
              <a:ln w="12700">
                <a:solidFill>
                  <a:prstClr val="black"/>
                </a:solidFill>
                <a:prstDash val="solid"/>
              </a:ln>
              <a:solidFill>
                <a:srgbClr val="1C2AB4"/>
              </a:solidFill>
              <a:effectLst>
                <a:outerShdw blurRad="41275" dist="20320" dir="1800000" algn="tl" rotWithShape="0">
                  <a:srgbClr val="000000">
                    <a:alpha val="40000"/>
                  </a:srgbClr>
                </a:outerShdw>
              </a:effectLst>
              <a:latin typeface="Raleway"/>
            </a:endParaRPr>
          </a:p>
          <a:p>
            <a:pPr defTabSz="609630">
              <a:lnSpc>
                <a:spcPct val="148148"/>
              </a:lnSpc>
            </a:pPr>
            <a:r>
              <a:rPr lang="en-US" b="1" dirty="0">
                <a:ln w="12700">
                  <a:solidFill>
                    <a:schemeClr val="tx1"/>
                  </a:solidFill>
                  <a:prstDash val="solid"/>
                </a:ln>
                <a:solidFill>
                  <a:srgbClr val="1C2AB4"/>
                </a:solidFill>
                <a:effectLst>
                  <a:outerShdw blurRad="41275" dist="20320" dir="1800000" algn="tl" rotWithShape="0">
                    <a:srgbClr val="000000">
                      <a:alpha val="40000"/>
                    </a:srgbClr>
                  </a:outerShdw>
                </a:effectLst>
                <a:latin typeface="Raleway"/>
              </a:rPr>
              <a:t>For REPLACEMENT FIXTURES: </a:t>
            </a:r>
            <a:endParaRPr lang="en-US" b="1" dirty="0">
              <a:ln w="12700">
                <a:solidFill>
                  <a:prstClr val="black"/>
                </a:solidFill>
                <a:prstDash val="solid"/>
              </a:ln>
              <a:solidFill>
                <a:srgbClr val="1C2AB4"/>
              </a:solidFill>
              <a:effectLst>
                <a:outerShdw blurRad="41275" dist="20320" dir="1800000" algn="tl" rotWithShape="0">
                  <a:srgbClr val="000000">
                    <a:alpha val="40000"/>
                  </a:srgbClr>
                </a:outerShdw>
              </a:effectLst>
              <a:latin typeface="Raleway"/>
            </a:endParaRPr>
          </a:p>
          <a:p>
            <a:pPr defTabSz="609630">
              <a:lnSpc>
                <a:spcPct val="148148"/>
              </a:lnSpc>
            </a:pPr>
            <a:r>
              <a:rPr lang="en-US" b="1" dirty="0">
                <a:ln w="12700">
                  <a:solidFill>
                    <a:schemeClr val="tx1"/>
                  </a:solidFill>
                  <a:prstDash val="solid"/>
                </a:ln>
                <a:solidFill>
                  <a:srgbClr val="1C2AB4"/>
                </a:solidFill>
                <a:effectLst>
                  <a:outerShdw blurRad="41275" dist="20320" dir="1800000" algn="tl" rotWithShape="0">
                    <a:srgbClr val="000000">
                      <a:alpha val="40000"/>
                    </a:srgbClr>
                  </a:outerShdw>
                </a:effectLst>
                <a:latin typeface="Raleway"/>
              </a:rPr>
              <a:t>See Outdoor Light Fixture Replacement Options at https://comaldarksky.org</a:t>
            </a:r>
            <a:endParaRPr lang="en-US" b="1" dirty="0">
              <a:ln w="12700">
                <a:solidFill>
                  <a:prstClr val="black"/>
                </a:solidFill>
                <a:prstDash val="solid"/>
              </a:ln>
              <a:solidFill>
                <a:srgbClr val="1C2AB4"/>
              </a:solidFill>
              <a:effectLst>
                <a:outerShdw blurRad="41275" dist="20320" dir="1800000" algn="tl" rotWithShape="0">
                  <a:srgbClr val="000000">
                    <a:alpha val="40000"/>
                  </a:srgbClr>
                </a:outerShdw>
              </a:effectLst>
              <a:latin typeface="Raleway"/>
            </a:endParaRPr>
          </a:p>
          <a:p>
            <a:pPr defTabSz="609630">
              <a:lnSpc>
                <a:spcPct val="126984"/>
              </a:lnSpc>
            </a:pPr>
            <a:endParaRPr lang="en-US" sz="2133" spc="213" dirty="0">
              <a:solidFill>
                <a:schemeClr val="bg1"/>
              </a:solidFill>
              <a:effectLst>
                <a:outerShdw blurRad="38100" dist="38100" dir="2700000" algn="tl">
                  <a:srgbClr val="000000">
                    <a:alpha val="43137"/>
                  </a:srgbClr>
                </a:outerShdw>
              </a:effectLst>
              <a:latin typeface="Raleway"/>
            </a:endParaRPr>
          </a:p>
          <a:p>
            <a:pPr defTabSz="609630">
              <a:lnSpc>
                <a:spcPct val="126984"/>
              </a:lnSpc>
            </a:pPr>
            <a:endParaRPr lang="en-US" sz="2133" b="1" spc="213" dirty="0">
              <a:solidFill>
                <a:srgbClr val="D09E00"/>
              </a:solidFill>
              <a:effectLst>
                <a:outerShdw blurRad="38100" dist="38100" dir="2700000" algn="tl">
                  <a:srgbClr val="000000">
                    <a:alpha val="43137"/>
                  </a:srgbClr>
                </a:outerShdw>
              </a:effectLst>
              <a:latin typeface="Raleway"/>
            </a:endParaRPr>
          </a:p>
          <a:p>
            <a:pPr defTabSz="609630">
              <a:lnSpc>
                <a:spcPct val="126984"/>
              </a:lnSpc>
            </a:pPr>
            <a:endParaRPr lang="en-US" sz="2133" b="1" spc="213" dirty="0">
              <a:solidFill>
                <a:srgbClr val="D09E00"/>
              </a:solidFill>
              <a:effectLst>
                <a:outerShdw blurRad="38100" dist="38100" dir="2700000" algn="tl">
                  <a:srgbClr val="000000">
                    <a:alpha val="43137"/>
                  </a:srgbClr>
                </a:outerShdw>
              </a:effectLst>
              <a:latin typeface="Raleway"/>
            </a:endParaRPr>
          </a:p>
          <a:p>
            <a:pPr defTabSz="609630">
              <a:lnSpc>
                <a:spcPct val="126984"/>
              </a:lnSpc>
            </a:pPr>
            <a:endParaRPr lang="en-US" sz="2133" spc="213" dirty="0">
              <a:solidFill>
                <a:prstClr val="white"/>
              </a:solidFill>
              <a:latin typeface="Raleway"/>
            </a:endParaRPr>
          </a:p>
          <a:p>
            <a:pPr defTabSz="609630">
              <a:lnSpc>
                <a:spcPct val="126984"/>
              </a:lnSpc>
            </a:pPr>
            <a:endParaRPr lang="en-US" sz="2133" spc="213" dirty="0">
              <a:solidFill>
                <a:prstClr val="white"/>
              </a:solidFill>
              <a:latin typeface="Raleway"/>
            </a:endParaRPr>
          </a:p>
          <a:p>
            <a:pPr defTabSz="609630">
              <a:lnSpc>
                <a:spcPct val="126984"/>
              </a:lnSpc>
            </a:pPr>
            <a:endParaRPr lang="en-US" sz="2100" dirty="0">
              <a:solidFill>
                <a:prstClr val="white"/>
              </a:solidFill>
              <a:latin typeface="Raleway"/>
            </a:endParaRPr>
          </a:p>
        </p:txBody>
      </p:sp>
      <p:sp>
        <p:nvSpPr>
          <p:cNvPr id="18" name="Rectangle 17"/>
          <p:cNvSpPr/>
          <p:nvPr/>
        </p:nvSpPr>
        <p:spPr>
          <a:xfrm>
            <a:off x="7239000" y="0"/>
            <a:ext cx="4953000" cy="2476500"/>
          </a:xfrm>
          <a:prstGeom prst="rect">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534274" y="695325"/>
            <a:ext cx="4524375" cy="1273747"/>
          </a:xfrm>
          <a:prstGeom prst="rect">
            <a:avLst/>
          </a:prstGeom>
        </p:spPr>
        <p:txBody>
          <a:bodyPr wrap="square" lIns="91440" tIns="45720" rIns="91440" bIns="45720" anchor="t">
            <a:spAutoFit/>
          </a:bodyPr>
          <a:lstStyle/>
          <a:p>
            <a:pPr algn="ctr" defTabSz="609630">
              <a:lnSpc>
                <a:spcPct val="95238"/>
              </a:lnSpc>
            </a:pPr>
            <a:r>
              <a:rPr lang="en-US" sz="2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Raleway"/>
              </a:rPr>
              <a:t>NIGHT SKY FRIENDLY LIGHT BULBS</a:t>
            </a:r>
            <a:endParaRPr lang="en-US"/>
          </a:p>
          <a:p>
            <a:pPr algn="ctr" defTabSz="609630">
              <a:lnSpc>
                <a:spcPct val="148148"/>
              </a:lnSpc>
            </a:pPr>
            <a:r>
              <a:rPr lang="en-US"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Raleway"/>
              </a:rPr>
              <a:t>Look for the Lighting Facts</a:t>
            </a:r>
            <a:endParaRPr lang="en-US"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Raleway"/>
            </a:endParaRPr>
          </a:p>
        </p:txBody>
      </p:sp>
      <p:pic>
        <p:nvPicPr>
          <p:cNvPr id="11" name="Picture 10">
            <a:extLst>
              <a:ext uri="{FF2B5EF4-FFF2-40B4-BE49-F238E27FC236}">
                <a16:creationId xmlns:a16="http://schemas.microsoft.com/office/drawing/2014/main" id="{A20C0F8B-4E83-234A-A3E3-F5D21A7C856A}"/>
              </a:ext>
            </a:extLst>
          </p:cNvPr>
          <p:cNvPicPr>
            <a:picLocks noChangeAspect="1"/>
          </p:cNvPicPr>
          <p:nvPr/>
        </p:nvPicPr>
        <p:blipFill>
          <a:blip r:embed="rId3" cstate="print"/>
          <a:stretch>
            <a:fillRect/>
          </a:stretch>
        </p:blipFill>
        <p:spPr>
          <a:xfrm>
            <a:off x="2523274" y="2166115"/>
            <a:ext cx="2363051" cy="2294073"/>
          </a:xfrm>
          <a:prstGeom prst="rect">
            <a:avLst/>
          </a:prstGeom>
        </p:spPr>
      </p:pic>
      <p:sp>
        <p:nvSpPr>
          <p:cNvPr id="2" name="Oval 1">
            <a:extLst>
              <a:ext uri="{FF2B5EF4-FFF2-40B4-BE49-F238E27FC236}">
                <a16:creationId xmlns:a16="http://schemas.microsoft.com/office/drawing/2014/main" id="{FAF3A40F-5B26-986F-23E5-06C0524550B7}"/>
              </a:ext>
            </a:extLst>
          </p:cNvPr>
          <p:cNvSpPr/>
          <p:nvPr/>
        </p:nvSpPr>
        <p:spPr>
          <a:xfrm>
            <a:off x="2352674" y="1962150"/>
            <a:ext cx="2714625" cy="2714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AnnaM\Documents\CCFNS Presentations\1.Read a Label.jpg"/>
          <p:cNvPicPr>
            <a:picLocks noChangeAspect="1" noChangeArrowheads="1"/>
          </p:cNvPicPr>
          <p:nvPr/>
        </p:nvPicPr>
        <p:blipFill>
          <a:blip r:embed="rId4" cstate="print"/>
          <a:srcRect/>
          <a:stretch>
            <a:fillRect/>
          </a:stretch>
        </p:blipFill>
        <p:spPr bwMode="auto">
          <a:xfrm>
            <a:off x="7248525" y="2463663"/>
            <a:ext cx="4724400" cy="3937137"/>
          </a:xfrm>
          <a:prstGeom prst="rect">
            <a:avLst/>
          </a:prstGeom>
          <a:noFill/>
          <a:ln w="28575">
            <a:solidFill>
              <a:schemeClr val="tx1"/>
            </a:solidFill>
          </a:ln>
        </p:spPr>
      </p:pic>
    </p:spTree>
    <p:extLst>
      <p:ext uri="{BB962C8B-B14F-4D97-AF65-F5344CB8AC3E}">
        <p14:creationId xmlns:p14="http://schemas.microsoft.com/office/powerpoint/2010/main" val="5604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naM\Documents\CCFNS Presentations\BGPicture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Title 1">
            <a:extLst>
              <a:ext uri="{FF2B5EF4-FFF2-40B4-BE49-F238E27FC236}">
                <a16:creationId xmlns:a16="http://schemas.microsoft.com/office/drawing/2014/main" id="{51F9DE29-C558-434E-8A0E-F742C1CF3E2D}"/>
              </a:ext>
            </a:extLst>
          </p:cNvPr>
          <p:cNvSpPr>
            <a:spLocks noGrp="1"/>
          </p:cNvSpPr>
          <p:nvPr>
            <p:ph type="ctrTitle"/>
          </p:nvPr>
        </p:nvSpPr>
        <p:spPr>
          <a:xfrm>
            <a:off x="1238250" y="1095375"/>
            <a:ext cx="9429750" cy="1610505"/>
          </a:xfrm>
        </p:spPr>
        <p:txBody>
          <a:bodyPr>
            <a:normAutofit fontScale="90000"/>
          </a:bodyPr>
          <a:lstStyle/>
          <a:p>
            <a:r>
              <a:rPr lang="en-US" b="1" dirty="0">
                <a:ln w="12700">
                  <a:noFill/>
                  <a:prstDash val="solid"/>
                </a:ln>
                <a:solidFill>
                  <a:srgbClr val="D09E00"/>
                </a:solidFill>
                <a:effectLst>
                  <a:outerShdw blurRad="41275" dist="20320" dir="1800000" algn="tl" rotWithShape="0">
                    <a:srgbClr val="000000">
                      <a:alpha val="40000"/>
                    </a:srgbClr>
                  </a:outerShdw>
                </a:effectLst>
              </a:rPr>
              <a:t>What are the benefits of becoming certified as an International </a:t>
            </a:r>
            <a:r>
              <a:rPr lang="en-US" b="1" dirty="0" err="1">
                <a:ln w="12700">
                  <a:noFill/>
                  <a:prstDash val="solid"/>
                </a:ln>
                <a:solidFill>
                  <a:srgbClr val="D09E00"/>
                </a:solidFill>
                <a:effectLst>
                  <a:outerShdw blurRad="41275" dist="20320" dir="1800000" algn="tl" rotWithShape="0">
                    <a:srgbClr val="000000">
                      <a:alpha val="40000"/>
                    </a:srgbClr>
                  </a:outerShdw>
                </a:effectLst>
              </a:rPr>
              <a:t>DarkSky</a:t>
            </a:r>
            <a:r>
              <a:rPr lang="en-US" b="1" dirty="0">
                <a:ln w="12700">
                  <a:noFill/>
                  <a:prstDash val="solid"/>
                </a:ln>
                <a:solidFill>
                  <a:srgbClr val="D09E00"/>
                </a:solidFill>
                <a:effectLst>
                  <a:outerShdw blurRad="41275" dist="20320" dir="1800000" algn="tl" rotWithShape="0">
                    <a:srgbClr val="000000">
                      <a:alpha val="40000"/>
                    </a:srgbClr>
                  </a:outerShdw>
                </a:effectLst>
              </a:rPr>
              <a:t> Community?</a:t>
            </a:r>
          </a:p>
        </p:txBody>
      </p:sp>
      <p:sp>
        <p:nvSpPr>
          <p:cNvPr id="3" name="Subtitle 2">
            <a:extLst>
              <a:ext uri="{FF2B5EF4-FFF2-40B4-BE49-F238E27FC236}">
                <a16:creationId xmlns:a16="http://schemas.microsoft.com/office/drawing/2014/main" id="{690F408F-49C3-4B29-8560-EE2CDF5CCB2A}"/>
              </a:ext>
            </a:extLst>
          </p:cNvPr>
          <p:cNvSpPr>
            <a:spLocks noGrp="1"/>
          </p:cNvSpPr>
          <p:nvPr>
            <p:ph type="subTitle" idx="1"/>
          </p:nvPr>
        </p:nvSpPr>
        <p:spPr>
          <a:xfrm>
            <a:off x="933449" y="2705100"/>
            <a:ext cx="10248899" cy="2095501"/>
          </a:xfrm>
        </p:spPr>
        <p:txBody>
          <a:bodyPr>
            <a:normAutofit fontScale="25000" lnSpcReduction="20000"/>
          </a:bodyPr>
          <a:lstStyle/>
          <a:p>
            <a:pPr algn="l">
              <a:buFont typeface="Arial" pitchFamily="34" charset="0"/>
              <a:buChar char="•"/>
            </a:pPr>
            <a:endParaRPr lang="en-US" dirty="0">
              <a:solidFill>
                <a:srgbClr val="EEEEEE"/>
              </a:solidFill>
              <a:effectLst>
                <a:outerShdw blurRad="38100" dist="38100" dir="2700000" algn="tl">
                  <a:srgbClr val="000000">
                    <a:alpha val="43137"/>
                  </a:srgbClr>
                </a:outerShdw>
              </a:effectLst>
            </a:endParaRPr>
          </a:p>
          <a:p>
            <a:pPr algn="l"/>
            <a:r>
              <a:rPr lang="en-US" sz="12800" dirty="0">
                <a:solidFill>
                  <a:schemeClr val="bg1"/>
                </a:solidFill>
                <a:effectLst>
                  <a:outerShdw blurRad="38100" dist="38100" dir="2700000" algn="tl">
                    <a:srgbClr val="000000">
                      <a:alpha val="43137"/>
                    </a:srgbClr>
                  </a:outerShdw>
                </a:effectLst>
              </a:rPr>
              <a:t>Dark Sky Communities say they see not only the stars but also </a:t>
            </a:r>
            <a:r>
              <a:rPr lang="en-US" sz="12800" b="1" dirty="0">
                <a:solidFill>
                  <a:schemeClr val="bg1"/>
                </a:solidFill>
                <a:effectLst>
                  <a:outerShdw blurRad="38100" dist="38100" dir="2700000" algn="tl">
                    <a:srgbClr val="000000">
                      <a:alpha val="43137"/>
                    </a:srgbClr>
                  </a:outerShdw>
                </a:effectLst>
              </a:rPr>
              <a:t>reduced energy consumption, lower electricity bills, healthier residents, improved environmental protection, increased ecotourism, and even safer streets</a:t>
            </a:r>
            <a:r>
              <a:rPr lang="en-US" sz="12800" dirty="0">
                <a:solidFill>
                  <a:schemeClr val="bg1"/>
                </a:solidFill>
                <a:effectLst>
                  <a:outerShdw blurRad="38100" dist="38100" dir="2700000" algn="tl">
                    <a:srgbClr val="000000">
                      <a:alpha val="43137"/>
                    </a:srgbClr>
                  </a:outerShdw>
                </a:effectLst>
              </a:rPr>
              <a:t>.</a:t>
            </a:r>
          </a:p>
          <a:p>
            <a:pPr algn="l"/>
            <a:endParaRPr lang="en-US" sz="5100" dirty="0">
              <a:solidFill>
                <a:srgbClr val="EEEEEE"/>
              </a:solidFill>
              <a:effectLst>
                <a:outerShdw blurRad="38100" dist="38100" dir="2700000" algn="tl">
                  <a:srgbClr val="000000">
                    <a:alpha val="43137"/>
                  </a:srgbClr>
                </a:outerShdw>
              </a:effectLst>
            </a:endParaRPr>
          </a:p>
          <a:p>
            <a:pPr algn="l">
              <a:buFont typeface="Arial" pitchFamily="34" charset="0"/>
              <a:buChar char="•"/>
            </a:pPr>
            <a:endParaRPr lang="en-US" dirty="0">
              <a:solidFill>
                <a:srgbClr val="EEEEEE"/>
              </a:solidFill>
              <a:effectLst>
                <a:outerShdw blurRad="38100" dist="38100" dir="2700000" algn="tl">
                  <a:srgbClr val="000000">
                    <a:alpha val="43137"/>
                  </a:srgbClr>
                </a:outerShdw>
              </a:effectLst>
            </a:endParaRPr>
          </a:p>
          <a:p>
            <a:pPr algn="l">
              <a:buFont typeface="Arial" pitchFamily="34" charset="0"/>
              <a:buChar char="•"/>
            </a:pPr>
            <a:endParaRPr lang="en-US" b="1" dirty="0">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b="1" dirty="0">
                <a:ln w="12700">
                  <a:no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3200" b="1" dirty="0">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2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48350" y="2486025"/>
            <a:ext cx="2000250" cy="307777"/>
          </a:xfrm>
          <a:prstGeom prst="rect">
            <a:avLst/>
          </a:prstGeom>
        </p:spPr>
        <p:txBody>
          <a:bodyPr wrap="square">
            <a:spAutoFit/>
          </a:bodyPr>
          <a:lstStyle/>
          <a:p>
            <a:r>
              <a:rPr lang="en-US" sz="1400" b="1" dirty="0">
                <a:effectLst>
                  <a:outerShdw blurRad="38100" dist="38100" dir="2700000" algn="tl">
                    <a:srgbClr val="000000">
                      <a:alpha val="43137"/>
                    </a:srgbClr>
                  </a:outerShdw>
                </a:effectLst>
              </a:rPr>
              <a:t>Light Pollution Scale </a:t>
            </a:r>
            <a:endParaRPr lang="en-US" sz="1400" dirty="0">
              <a:effectLst>
                <a:outerShdw blurRad="38100" dist="38100" dir="2700000" algn="tl">
                  <a:srgbClr val="000000">
                    <a:alpha val="43137"/>
                  </a:srgbClr>
                </a:outerShdw>
              </a:effectLst>
            </a:endParaRPr>
          </a:p>
        </p:txBody>
      </p:sp>
      <p:sp>
        <p:nvSpPr>
          <p:cNvPr id="5" name="Oval 4">
            <a:extLst>
              <a:ext uri="{FF2B5EF4-FFF2-40B4-BE49-F238E27FC236}">
                <a16:creationId xmlns:a16="http://schemas.microsoft.com/office/drawing/2014/main" id="{26EE691C-9027-A08F-B95D-6328DA62AD59}"/>
              </a:ext>
            </a:extLst>
          </p:cNvPr>
          <p:cNvSpPr/>
          <p:nvPr/>
        </p:nvSpPr>
        <p:spPr>
          <a:xfrm>
            <a:off x="4505324" y="2657477"/>
            <a:ext cx="838201" cy="8286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EAB5D4-DC7B-FF15-B8D5-58BA0939C98E}"/>
              </a:ext>
            </a:extLst>
          </p:cNvPr>
          <p:cNvPicPr>
            <a:picLocks noChangeAspect="1"/>
          </p:cNvPicPr>
          <p:nvPr/>
        </p:nvPicPr>
        <p:blipFill>
          <a:blip r:embed="rId2" cstate="print"/>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228725" y="409575"/>
            <a:ext cx="5962479" cy="769441"/>
          </a:xfrm>
          <a:prstGeom prst="rect">
            <a:avLst/>
          </a:prstGeom>
        </p:spPr>
        <p:txBody>
          <a:bodyPr wrap="square">
            <a:spAutoFit/>
          </a:bodyPr>
          <a:lstStyle/>
          <a:p>
            <a:r>
              <a:rPr lang="en-US" sz="4400" b="1" dirty="0">
                <a:effectLst>
                  <a:outerShdw blurRad="38100" dist="38100" dir="2700000" algn="tl">
                    <a:srgbClr val="000000">
                      <a:alpha val="43137"/>
                    </a:srgbClr>
                  </a:outerShdw>
                </a:effectLst>
              </a:rPr>
              <a:t>Light Pollution Map</a:t>
            </a:r>
            <a:endParaRPr lang="en-US" sz="4400" dirty="0">
              <a:effectLst>
                <a:outerShdw blurRad="38100" dist="38100" dir="2700000" algn="tl">
                  <a:srgbClr val="000000">
                    <a:alpha val="43137"/>
                  </a:srgbClr>
                </a:outerShdw>
              </a:effectLst>
            </a:endParaRPr>
          </a:p>
        </p:txBody>
      </p:sp>
      <p:pic>
        <p:nvPicPr>
          <p:cNvPr id="6" name="Picture 5" descr="Dark2LightColorScale.png"/>
          <p:cNvPicPr>
            <a:picLocks noChangeAspect="1"/>
          </p:cNvPicPr>
          <p:nvPr/>
        </p:nvPicPr>
        <p:blipFill>
          <a:blip r:embed="rId3" cstate="print"/>
          <a:stretch>
            <a:fillRect/>
          </a:stretch>
        </p:blipFill>
        <p:spPr>
          <a:xfrm>
            <a:off x="7862597" y="5924551"/>
            <a:ext cx="3805528" cy="438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095376" y="2028825"/>
            <a:ext cx="1762124" cy="275396"/>
          </a:xfrm>
          <a:prstGeom prst="rect">
            <a:avLst/>
          </a:prstGeom>
        </p:spPr>
        <p:txBody>
          <a:bodyPr wrap="square" lIns="91440" tIns="45720" rIns="91440" bIns="45720" anchor="t">
            <a:spAutoFit/>
          </a:bodyPr>
          <a:lstStyle/>
          <a:p>
            <a:pPr algn="r">
              <a:lnSpc>
                <a:spcPct val="128571"/>
              </a:lnSpc>
            </a:pPr>
            <a:r>
              <a:rPr lang="en-US" sz="1000" b="1" spc="71" dirty="0">
                <a:solidFill>
                  <a:srgbClr val="08121E"/>
                </a:solidFill>
                <a:effectLst>
                  <a:outerShdw blurRad="38100" dist="38100" dir="2700000" algn="tl">
                    <a:srgbClr val="000000">
                      <a:alpha val="43137"/>
                    </a:srgbClr>
                  </a:outerShdw>
                </a:effectLst>
                <a:latin typeface="Raleway"/>
              </a:rPr>
              <a:t>Fredericksburg</a:t>
            </a:r>
            <a:endParaRPr lang="en-US"/>
          </a:p>
        </p:txBody>
      </p:sp>
      <p:sp>
        <p:nvSpPr>
          <p:cNvPr id="10" name="Rectangle 9"/>
          <p:cNvSpPr/>
          <p:nvPr/>
        </p:nvSpPr>
        <p:spPr>
          <a:xfrm>
            <a:off x="3333751" y="2838450"/>
            <a:ext cx="1238249" cy="275396"/>
          </a:xfrm>
          <a:prstGeom prst="rect">
            <a:avLst/>
          </a:prstGeom>
        </p:spPr>
        <p:txBody>
          <a:bodyPr wrap="square" lIns="91440" tIns="45720" rIns="91440" bIns="45720" anchor="t">
            <a:spAutoFit/>
          </a:bodyPr>
          <a:lstStyle/>
          <a:p>
            <a:pPr algn="r">
              <a:lnSpc>
                <a:spcPct val="128571"/>
              </a:lnSpc>
            </a:pPr>
            <a:r>
              <a:rPr lang="en-US" sz="1000" b="1" spc="71" dirty="0">
                <a:solidFill>
                  <a:srgbClr val="08121E"/>
                </a:solidFill>
                <a:effectLst>
                  <a:outerShdw blurRad="38100" dist="38100" dir="2700000" algn="tl">
                    <a:srgbClr val="000000">
                      <a:alpha val="43137"/>
                    </a:srgbClr>
                  </a:outerShdw>
                </a:effectLst>
                <a:latin typeface="Raleway"/>
              </a:rPr>
              <a:t>Blanco</a:t>
            </a:r>
            <a:endParaRPr lang="en-US"/>
          </a:p>
        </p:txBody>
      </p:sp>
      <p:sp>
        <p:nvSpPr>
          <p:cNvPr id="11" name="Rectangle 10"/>
          <p:cNvSpPr/>
          <p:nvPr/>
        </p:nvSpPr>
        <p:spPr>
          <a:xfrm>
            <a:off x="5172076" y="3280242"/>
            <a:ext cx="1000124" cy="276871"/>
          </a:xfrm>
          <a:prstGeom prst="rect">
            <a:avLst/>
          </a:prstGeom>
        </p:spPr>
        <p:txBody>
          <a:bodyPr wrap="square" lIns="91440" tIns="45720" rIns="91440" bIns="45720" anchor="t">
            <a:spAutoFit/>
          </a:bodyPr>
          <a:lstStyle/>
          <a:p>
            <a:pPr algn="r">
              <a:lnSpc>
                <a:spcPct val="128571"/>
              </a:lnSpc>
            </a:pPr>
            <a:r>
              <a:rPr lang="en-US" sz="1000" b="1" spc="71" dirty="0">
                <a:solidFill>
                  <a:srgbClr val="08121E"/>
                </a:solidFill>
                <a:effectLst>
                  <a:outerShdw blurRad="38100" dist="38100" dir="2700000" algn="tl">
                    <a:srgbClr val="000000">
                      <a:alpha val="43137"/>
                    </a:srgbClr>
                  </a:outerShdw>
                </a:effectLst>
                <a:latin typeface="Raleway"/>
              </a:rPr>
              <a:t>Wimberley</a:t>
            </a:r>
            <a:endParaRPr lang="en-US"/>
          </a:p>
        </p:txBody>
      </p:sp>
      <p:sp>
        <p:nvSpPr>
          <p:cNvPr id="12" name="Rectangle 11"/>
          <p:cNvSpPr/>
          <p:nvPr/>
        </p:nvSpPr>
        <p:spPr>
          <a:xfrm>
            <a:off x="4933951" y="2486025"/>
            <a:ext cx="1133474" cy="276935"/>
          </a:xfrm>
          <a:prstGeom prst="rect">
            <a:avLst/>
          </a:prstGeom>
        </p:spPr>
        <p:txBody>
          <a:bodyPr wrap="square" lIns="91440" tIns="45720" rIns="91440" bIns="45720" anchor="t">
            <a:spAutoFit/>
          </a:bodyPr>
          <a:lstStyle/>
          <a:p>
            <a:pPr algn="r">
              <a:lnSpc>
                <a:spcPct val="0"/>
              </a:lnSpc>
            </a:pPr>
            <a:r>
              <a:rPr lang="en-US" sz="1000" b="1" spc="71" dirty="0">
                <a:solidFill>
                  <a:srgbClr val="08121E"/>
                </a:solidFill>
                <a:effectLst>
                  <a:outerShdw blurRad="38100" dist="38100" dir="2700000" algn="tl">
                    <a:srgbClr val="000000">
                      <a:alpha val="43137"/>
                    </a:srgbClr>
                  </a:outerShdw>
                </a:effectLst>
                <a:latin typeface="Raleway"/>
              </a:rPr>
              <a:t>Dripping</a:t>
            </a:r>
            <a:endParaRPr lang="en-US"/>
          </a:p>
          <a:p>
            <a:pPr algn="r">
              <a:lnSpc>
                <a:spcPct val="128571"/>
              </a:lnSpc>
            </a:pPr>
            <a:r>
              <a:rPr lang="en-US" sz="1000" b="1" spc="71" dirty="0">
                <a:solidFill>
                  <a:srgbClr val="08121E"/>
                </a:solidFill>
                <a:effectLst>
                  <a:outerShdw blurRad="38100" dist="38100" dir="2700000" algn="tl">
                    <a:srgbClr val="000000">
                      <a:alpha val="43137"/>
                    </a:srgbClr>
                  </a:outerShdw>
                </a:effectLst>
                <a:latin typeface="Raleway"/>
              </a:rPr>
              <a:t>Springs</a:t>
            </a:r>
          </a:p>
        </p:txBody>
      </p:sp>
      <p:sp>
        <p:nvSpPr>
          <p:cNvPr id="14" name="Rectangle 13"/>
          <p:cNvSpPr/>
          <p:nvPr/>
        </p:nvSpPr>
        <p:spPr>
          <a:xfrm>
            <a:off x="3409950" y="3743324"/>
            <a:ext cx="1133475" cy="668901"/>
          </a:xfrm>
          <a:prstGeom prst="rect">
            <a:avLst/>
          </a:prstGeom>
        </p:spPr>
        <p:txBody>
          <a:bodyPr wrap="square" lIns="91440" tIns="45720" rIns="91440" bIns="45720" anchor="t">
            <a:spAutoFit/>
          </a:bodyPr>
          <a:lstStyle/>
          <a:p>
            <a:pPr algn="r">
              <a:lnSpc>
                <a:spcPct val="128571"/>
              </a:lnSpc>
            </a:pPr>
            <a:r>
              <a:rPr lang="en-US" sz="1000" b="1" spc="71" dirty="0">
                <a:solidFill>
                  <a:srgbClr val="1C2AB4"/>
                </a:solidFill>
                <a:effectLst>
                  <a:outerShdw blurRad="38100" dist="38100" dir="2700000" algn="tl">
                    <a:srgbClr val="000000">
                      <a:alpha val="43137"/>
                    </a:srgbClr>
                  </a:outerShdw>
                </a:effectLst>
                <a:latin typeface="Raleway"/>
              </a:rPr>
              <a:t>Spring </a:t>
            </a:r>
            <a:endParaRPr lang="en-US"/>
          </a:p>
          <a:p>
            <a:pPr algn="r">
              <a:lnSpc>
                <a:spcPct val="128571"/>
              </a:lnSpc>
            </a:pPr>
            <a:r>
              <a:rPr lang="en-US" sz="1000" b="1" spc="71" dirty="0">
                <a:solidFill>
                  <a:srgbClr val="1C2AB4"/>
                </a:solidFill>
                <a:effectLst>
                  <a:outerShdw blurRad="38100" dist="38100" dir="2700000" algn="tl">
                    <a:srgbClr val="000000">
                      <a:alpha val="43137"/>
                    </a:srgbClr>
                  </a:outerShdw>
                </a:effectLst>
                <a:latin typeface="Raleway"/>
              </a:rPr>
              <a:t>Branch &amp;</a:t>
            </a:r>
          </a:p>
          <a:p>
            <a:pPr algn="r">
              <a:lnSpc>
                <a:spcPct val="128571"/>
              </a:lnSpc>
            </a:pPr>
            <a:r>
              <a:rPr lang="en-US" sz="1000" b="1" spc="71" dirty="0">
                <a:solidFill>
                  <a:srgbClr val="1C2AB4"/>
                </a:solidFill>
                <a:effectLst>
                  <a:outerShdw blurRad="38100" dist="38100" dir="2700000" algn="tl">
                    <a:srgbClr val="000000">
                      <a:alpha val="43137"/>
                    </a:srgbClr>
                  </a:outerShdw>
                </a:effectLst>
                <a:latin typeface="Raleway"/>
              </a:rPr>
              <a:t>Bulverde</a:t>
            </a:r>
          </a:p>
        </p:txBody>
      </p:sp>
      <p:sp>
        <p:nvSpPr>
          <p:cNvPr id="15" name="Rectangle 14"/>
          <p:cNvSpPr/>
          <p:nvPr/>
        </p:nvSpPr>
        <p:spPr>
          <a:xfrm>
            <a:off x="523874" y="4962525"/>
            <a:ext cx="7991475" cy="1938992"/>
          </a:xfrm>
          <a:prstGeom prst="rect">
            <a:avLst/>
          </a:prstGeom>
        </p:spPr>
        <p:txBody>
          <a:bodyPr wrap="square">
            <a:spAutoFit/>
          </a:bodyPr>
          <a:lstStyle/>
          <a:p>
            <a:r>
              <a:rPr lang="en-US" sz="2400" b="1" dirty="0">
                <a:ln w="12700">
                  <a:solidFill>
                    <a:schemeClr val="tx1"/>
                  </a:solidFill>
                  <a:prstDash val="solid"/>
                </a:ln>
                <a:effectLst>
                  <a:outerShdw blurRad="38100" dist="38100" dir="2700000" algn="tl">
                    <a:srgbClr val="000000">
                      <a:alpha val="43137"/>
                    </a:srgbClr>
                  </a:outerShdw>
                </a:effectLst>
              </a:rPr>
              <a:t>International Dark Sky Communities in the Texas Hill Country:  </a:t>
            </a:r>
            <a:br>
              <a:rPr lang="en-US" sz="2400" b="1" dirty="0">
                <a:ln w="12700">
                  <a:solidFill>
                    <a:schemeClr val="tx1"/>
                  </a:solidFill>
                  <a:prstDash val="solid"/>
                </a:ln>
                <a:effectLst>
                  <a:outerShdw blurRad="38100" dist="38100" dir="2700000" algn="tl">
                    <a:srgbClr val="000000">
                      <a:alpha val="43137"/>
                    </a:srgbClr>
                  </a:outerShdw>
                </a:effectLst>
              </a:rPr>
            </a:br>
            <a:r>
              <a:rPr lang="en-US" sz="2400" b="1" dirty="0">
                <a:ln w="12700">
                  <a:solidFill>
                    <a:schemeClr val="tx1"/>
                  </a:solidFill>
                  <a:prstDash val="solid"/>
                </a:ln>
                <a:effectLst>
                  <a:outerShdw blurRad="38100" dist="38100" dir="2700000" algn="tl">
                    <a:srgbClr val="000000">
                      <a:alpha val="43137"/>
                    </a:srgbClr>
                  </a:outerShdw>
                </a:effectLst>
              </a:rPr>
              <a:t>Blanco, Wimberley, Dripping Springs, Fredericksburg, and Horseshoe Bay </a:t>
            </a:r>
          </a:p>
          <a:p>
            <a:br>
              <a:rPr lang="en-US" sz="2400" dirty="0">
                <a:ln>
                  <a:solidFill>
                    <a:schemeClr val="tx1"/>
                  </a:solidFill>
                </a:ln>
                <a:effectLst>
                  <a:outerShdw blurRad="38100" dist="38100" dir="2700000" algn="tl">
                    <a:srgbClr val="000000">
                      <a:alpha val="43137"/>
                    </a:srgbClr>
                  </a:outerShdw>
                </a:effectLst>
              </a:rPr>
            </a:br>
            <a:endParaRPr lang="en-US" sz="2400" dirty="0">
              <a:effectLst>
                <a:outerShdw blurRad="38100" dist="38100" dir="2700000" algn="tl">
                  <a:srgbClr val="000000">
                    <a:alpha val="43137"/>
                  </a:srgbClr>
                </a:outerShdw>
              </a:effectLst>
            </a:endParaRPr>
          </a:p>
        </p:txBody>
      </p:sp>
      <p:sp>
        <p:nvSpPr>
          <p:cNvPr id="13" name="Oval 12"/>
          <p:cNvSpPr/>
          <p:nvPr/>
        </p:nvSpPr>
        <p:spPr>
          <a:xfrm>
            <a:off x="3533775" y="3657600"/>
            <a:ext cx="1038224" cy="10382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59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1" cy="68580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AnnaM\Documents\CCFNS Presentations\NightSky BusinessWindow.jpg"/>
          <p:cNvPicPr>
            <a:picLocks noChangeAspect="1" noChangeArrowheads="1"/>
          </p:cNvPicPr>
          <p:nvPr/>
        </p:nvPicPr>
        <p:blipFill>
          <a:blip r:embed="rId2" cstate="print"/>
          <a:srcRect/>
          <a:stretch>
            <a:fillRect/>
          </a:stretch>
        </p:blipFill>
        <p:spPr bwMode="auto">
          <a:xfrm>
            <a:off x="8086727" y="2419350"/>
            <a:ext cx="2173476" cy="3374606"/>
          </a:xfrm>
          <a:prstGeom prst="rect">
            <a:avLst/>
          </a:prstGeom>
          <a:noFill/>
          <a:ln>
            <a:solidFill>
              <a:schemeClr val="tx1"/>
            </a:solidFill>
          </a:ln>
        </p:spPr>
      </p:pic>
      <p:pic>
        <p:nvPicPr>
          <p:cNvPr id="5" name="Picture 4" descr="A picture containing text, clipart&#10;&#10;Description automatically generated">
            <a:extLst>
              <a:ext uri="{FF2B5EF4-FFF2-40B4-BE49-F238E27FC236}">
                <a16:creationId xmlns:a16="http://schemas.microsoft.com/office/drawing/2014/main" id="{B0B77CAC-0116-464D-B895-D83EE93C3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372" y="573077"/>
            <a:ext cx="3415612" cy="1588259"/>
          </a:xfrm>
          <a:prstGeom prst="rect">
            <a:avLst/>
          </a:prstGeom>
        </p:spPr>
      </p:pic>
      <p:sp>
        <p:nvSpPr>
          <p:cNvPr id="3" name="Content Placeholder 2">
            <a:extLst>
              <a:ext uri="{FF2B5EF4-FFF2-40B4-BE49-F238E27FC236}">
                <a16:creationId xmlns:a16="http://schemas.microsoft.com/office/drawing/2014/main" id="{1F11444C-2FC0-4C03-9DB9-20DE8AB6DACA}"/>
              </a:ext>
            </a:extLst>
          </p:cNvPr>
          <p:cNvSpPr>
            <a:spLocks noGrp="1"/>
          </p:cNvSpPr>
          <p:nvPr>
            <p:ph idx="1"/>
          </p:nvPr>
        </p:nvSpPr>
        <p:spPr>
          <a:xfrm>
            <a:off x="1" y="495301"/>
            <a:ext cx="11695852" cy="5838824"/>
          </a:xfrm>
        </p:spPr>
        <p:txBody>
          <a:bodyPr>
            <a:normAutofit/>
          </a:bodyPr>
          <a:lstStyle/>
          <a:p>
            <a:pPr lvl="1"/>
            <a:r>
              <a:rPr lang="en-US" sz="2100" dirty="0"/>
              <a:t>Join and contribute to Comal County Friends of the Night Sky</a:t>
            </a:r>
          </a:p>
          <a:p>
            <a:pPr lvl="1">
              <a:buNone/>
            </a:pPr>
            <a:r>
              <a:rPr lang="en-US" sz="2100" dirty="0"/>
              <a:t>	</a:t>
            </a:r>
            <a:r>
              <a:rPr lang="en-US" sz="1800" dirty="0"/>
              <a:t>CCFNS is a 501© 3 non-profit organization and 100% volunteer </a:t>
            </a:r>
          </a:p>
          <a:p>
            <a:pPr lvl="1">
              <a:buNone/>
            </a:pPr>
            <a:endParaRPr lang="en-US" sz="2100" dirty="0"/>
          </a:p>
          <a:p>
            <a:pPr lvl="1"/>
            <a:r>
              <a:rPr lang="en-US" sz="2100" dirty="0"/>
              <a:t>Become a Join Comal County Friends of the Night Sky </a:t>
            </a:r>
          </a:p>
          <a:p>
            <a:pPr lvl="1">
              <a:buNone/>
            </a:pPr>
            <a:r>
              <a:rPr lang="en-US" sz="2100" dirty="0"/>
              <a:t>	Friendly Business Program</a:t>
            </a:r>
          </a:p>
          <a:p>
            <a:pPr lvl="1">
              <a:buNone/>
            </a:pPr>
            <a:endParaRPr lang="en-US" sz="2100" dirty="0"/>
          </a:p>
          <a:p>
            <a:pPr lvl="1"/>
            <a:r>
              <a:rPr lang="en-US" sz="2100" dirty="0"/>
              <a:t>Check out our website for dark sky preservation resources</a:t>
            </a:r>
          </a:p>
          <a:p>
            <a:pPr lvl="1">
              <a:buNone/>
            </a:pPr>
            <a:r>
              <a:rPr lang="en-US" sz="2100" dirty="0"/>
              <a:t>	</a:t>
            </a:r>
            <a:r>
              <a:rPr lang="en-US" sz="2100" dirty="0">
                <a:hlinkClick r:id="rId4"/>
              </a:rPr>
              <a:t>www.comaldarksky.org</a:t>
            </a:r>
            <a:endParaRPr lang="en-US" sz="2100" dirty="0"/>
          </a:p>
          <a:p>
            <a:pPr lvl="1">
              <a:buNone/>
            </a:pPr>
            <a:r>
              <a:rPr lang="en-US" sz="2100" dirty="0"/>
              <a:t>      </a:t>
            </a:r>
          </a:p>
          <a:p>
            <a:pPr lvl="1"/>
            <a:r>
              <a:rPr lang="en-US" sz="2100" dirty="0"/>
              <a:t>Schedule our Preserving the Night Sky Presentation for your HOA, </a:t>
            </a:r>
          </a:p>
          <a:p>
            <a:pPr lvl="1">
              <a:buNone/>
            </a:pPr>
            <a:r>
              <a:rPr lang="en-US" sz="2100" dirty="0"/>
              <a:t>	POA, Church, Garden Group, School, FAA, etc.</a:t>
            </a:r>
          </a:p>
          <a:p>
            <a:pPr lvl="1">
              <a:buNone/>
            </a:pPr>
            <a:r>
              <a:rPr lang="en-US" sz="1800" dirty="0"/>
              <a:t>	Email: info@Comaldarksky.org</a:t>
            </a:r>
          </a:p>
          <a:p>
            <a:pPr lvl="1"/>
            <a:endParaRPr lang="en-US" sz="2100" dirty="0"/>
          </a:p>
          <a:p>
            <a:pPr lvl="1"/>
            <a:r>
              <a:rPr lang="en-US" sz="2100" dirty="0"/>
              <a:t>Follow us on </a:t>
            </a:r>
            <a:r>
              <a:rPr lang="en-US" sz="2100" dirty="0" err="1"/>
              <a:t>Facebook</a:t>
            </a:r>
            <a:r>
              <a:rPr lang="en-US" sz="2100" dirty="0"/>
              <a:t> – Comal County Friends of the Night Sky </a:t>
            </a:r>
          </a:p>
        </p:txBody>
      </p:sp>
    </p:spTree>
    <p:extLst>
      <p:ext uri="{BB962C8B-B14F-4D97-AF65-F5344CB8AC3E}">
        <p14:creationId xmlns:p14="http://schemas.microsoft.com/office/powerpoint/2010/main" val="3974233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flipV="1">
            <a:off x="1000126" y="6857999"/>
            <a:ext cx="45719" cy="45719"/>
          </a:xfrm>
          <a:prstGeom prst="rect">
            <a:avLst/>
          </a:prstGeom>
          <a:solidFill>
            <a:schemeClr val="tx2">
              <a:lumMod val="50000"/>
            </a:schemeClr>
          </a:solidFill>
        </p:spPr>
        <p:txBody>
          <a:bodyPr/>
          <a:lstStyle/>
          <a:p>
            <a:endParaRPr lang="en-US"/>
          </a:p>
        </p:txBody>
      </p:sp>
      <p:grpSp>
        <p:nvGrpSpPr>
          <p:cNvPr id="5" name="Group 5"/>
          <p:cNvGrpSpPr/>
          <p:nvPr/>
        </p:nvGrpSpPr>
        <p:grpSpPr>
          <a:xfrm>
            <a:off x="5073651" y="5187747"/>
            <a:ext cx="6253587" cy="740877"/>
            <a:chOff x="48477" y="4254094"/>
            <a:chExt cx="12507175" cy="1481754"/>
          </a:xfrm>
        </p:grpSpPr>
        <p:sp>
          <p:nvSpPr>
            <p:cNvPr id="6" name="TextBox 6"/>
            <p:cNvSpPr txBox="1"/>
            <p:nvPr/>
          </p:nvSpPr>
          <p:spPr>
            <a:xfrm>
              <a:off x="2105877" y="4254094"/>
              <a:ext cx="10398975" cy="765980"/>
            </a:xfrm>
            <a:prstGeom prst="rect">
              <a:avLst/>
            </a:prstGeom>
          </p:spPr>
          <p:txBody>
            <a:bodyPr lIns="0" tIns="0" rIns="0" bIns="0" rtlCol="0" anchor="t">
              <a:spAutoFit/>
            </a:bodyPr>
            <a:lstStyle/>
            <a:p>
              <a:pPr algn="r" defTabSz="609630">
                <a:lnSpc>
                  <a:spcPct val="129024"/>
                </a:lnSpc>
              </a:pPr>
              <a:endParaRPr lang="en-US" sz="2133" b="1" spc="213" dirty="0">
                <a:solidFill>
                  <a:srgbClr val="16325C"/>
                </a:solidFill>
                <a:latin typeface="Raleway"/>
              </a:endParaRPr>
            </a:p>
          </p:txBody>
        </p:sp>
        <p:sp>
          <p:nvSpPr>
            <p:cNvPr id="7" name="TextBox 7"/>
            <p:cNvSpPr txBox="1"/>
            <p:nvPr/>
          </p:nvSpPr>
          <p:spPr>
            <a:xfrm>
              <a:off x="48477" y="5035144"/>
              <a:ext cx="12507175" cy="700704"/>
            </a:xfrm>
            <a:prstGeom prst="rect">
              <a:avLst/>
            </a:prstGeom>
          </p:spPr>
          <p:txBody>
            <a:bodyPr lIns="0" tIns="0" rIns="0" bIns="0" rtlCol="0" anchor="t">
              <a:spAutoFit/>
            </a:bodyPr>
            <a:lstStyle/>
            <a:p>
              <a:pPr algn="r" defTabSz="609630">
                <a:lnSpc>
                  <a:spcPct val="136121"/>
                </a:lnSpc>
              </a:pPr>
              <a:endParaRPr lang="en-US" sz="1867" spc="112" dirty="0">
                <a:solidFill>
                  <a:srgbClr val="16325C"/>
                </a:solidFill>
                <a:latin typeface="Raleway"/>
              </a:endParaRPr>
            </a:p>
          </p:txBody>
        </p:sp>
      </p:grpSp>
      <p:pic>
        <p:nvPicPr>
          <p:cNvPr id="10" name="Picture 9" descr="Deer.JPG"/>
          <p:cNvPicPr>
            <a:picLocks noChangeAspect="1"/>
          </p:cNvPicPr>
          <p:nvPr/>
        </p:nvPicPr>
        <p:blipFill>
          <a:blip r:embed="rId3" cstate="print"/>
          <a:stretch>
            <a:fillRect/>
          </a:stretch>
        </p:blipFill>
        <p:spPr>
          <a:xfrm>
            <a:off x="0" y="0"/>
            <a:ext cx="12191999" cy="6858001"/>
          </a:xfrm>
          <a:prstGeom prst="rect">
            <a:avLst/>
          </a:prstGeom>
          <a:ln>
            <a:solidFill>
              <a:schemeClr val="tx1"/>
            </a:solidFill>
          </a:ln>
        </p:spPr>
      </p:pic>
      <p:sp>
        <p:nvSpPr>
          <p:cNvPr id="16" name="Rectangle 15">
            <a:extLst>
              <a:ext uri="{FF2B5EF4-FFF2-40B4-BE49-F238E27FC236}">
                <a16:creationId xmlns:a16="http://schemas.microsoft.com/office/drawing/2014/main" id="{1C3187BC-111D-43EC-8AE1-B3F58B6CDFC7}"/>
              </a:ext>
            </a:extLst>
          </p:cNvPr>
          <p:cNvSpPr/>
          <p:nvPr/>
        </p:nvSpPr>
        <p:spPr>
          <a:xfrm>
            <a:off x="247651" y="2190750"/>
            <a:ext cx="11167476"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w="12700">
                  <a:solidFill>
                    <a:schemeClr val="tx1"/>
                  </a:solidFill>
                  <a:prstDash val="solid"/>
                </a:ln>
                <a:solidFill>
                  <a:srgbClr val="D09E00"/>
                </a:solidFill>
                <a:effectLst>
                  <a:outerShdw blurRad="38100" dist="38100" dir="2700000" algn="tl">
                    <a:srgbClr val="000000">
                      <a:alpha val="43137"/>
                    </a:srgbClr>
                  </a:outerShdw>
                </a:effectLst>
              </a:rPr>
              <a:t>COMALDARKSKY.ORG</a:t>
            </a:r>
          </a:p>
          <a:p>
            <a:pPr algn="ctr"/>
            <a:r>
              <a:rPr lang="en-US" sz="4400" b="1" dirty="0">
                <a:ln w="12700">
                  <a:solidFill>
                    <a:schemeClr val="tx1"/>
                  </a:solidFill>
                  <a:prstDash val="solid"/>
                </a:ln>
                <a:solidFill>
                  <a:schemeClr val="bg1"/>
                </a:solidFill>
              </a:rPr>
              <a:t>JOIN Comal Country Friends of the Night Sky</a:t>
            </a:r>
          </a:p>
          <a:p>
            <a:pPr algn="ctr"/>
            <a:r>
              <a:rPr lang="en-US" sz="3600" b="1" dirty="0">
                <a:ln w="12700">
                  <a:solidFill>
                    <a:schemeClr val="tx1"/>
                  </a:solidFill>
                  <a:prstDash val="solid"/>
                </a:ln>
                <a:solidFill>
                  <a:schemeClr val="bg1"/>
                </a:solidFill>
              </a:rPr>
              <a:t>We are here to help</a:t>
            </a:r>
            <a:r>
              <a:rPr lang="en-US" sz="3600" dirty="0">
                <a:ln>
                  <a:solidFill>
                    <a:schemeClr val="tx1"/>
                  </a:solidFill>
                </a:ln>
                <a:solidFill>
                  <a:schemeClr val="bg1"/>
                </a:solidFill>
              </a:rPr>
              <a:t>.</a:t>
            </a:r>
          </a:p>
          <a:p>
            <a:pPr algn="ctr"/>
            <a:endParaRPr lang="en-US" sz="6600" dirty="0">
              <a:solidFill>
                <a:srgbClr val="E8A66A"/>
              </a:solidFill>
            </a:endParaRPr>
          </a:p>
        </p:txBody>
      </p:sp>
      <p:pic>
        <p:nvPicPr>
          <p:cNvPr id="8" name="Picture 7">
            <a:extLst>
              <a:ext uri="{FF2B5EF4-FFF2-40B4-BE49-F238E27FC236}">
                <a16:creationId xmlns:a16="http://schemas.microsoft.com/office/drawing/2014/main" id="{C71CAB75-D6BB-1374-1F06-1F2110A9A75B}"/>
              </a:ext>
            </a:extLst>
          </p:cNvPr>
          <p:cNvPicPr>
            <a:picLocks noChangeAspect="1"/>
          </p:cNvPicPr>
          <p:nvPr/>
        </p:nvPicPr>
        <p:blipFill>
          <a:blip r:embed="rId4" cstate="print"/>
          <a:stretch>
            <a:fillRect/>
          </a:stretch>
        </p:blipFill>
        <p:spPr>
          <a:xfrm>
            <a:off x="7753349" y="4076700"/>
            <a:ext cx="3936685" cy="224741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4" name="TextBox 4"/>
          <p:cNvSpPr txBox="1"/>
          <p:nvPr/>
        </p:nvSpPr>
        <p:spPr>
          <a:xfrm>
            <a:off x="600076" y="4524375"/>
            <a:ext cx="3562350" cy="1591077"/>
          </a:xfrm>
          <a:prstGeom prst="rect">
            <a:avLst/>
          </a:prstGeom>
        </p:spPr>
        <p:txBody>
          <a:bodyPr wrap="square" lIns="0" tIns="0" rIns="0" bIns="0" rtlCol="0" anchor="t">
            <a:spAutoFit/>
          </a:bodyPr>
          <a:lstStyle/>
          <a:p>
            <a:pPr defTabSz="609630">
              <a:lnSpc>
                <a:spcPct val="101587"/>
              </a:lnSpc>
            </a:pPr>
            <a:endParaRPr lang="en-US" sz="4000" b="1" spc="85" dirty="0">
              <a:solidFill>
                <a:srgbClr val="D09E00"/>
              </a:solidFill>
              <a:latin typeface="Raleway"/>
            </a:endParaRPr>
          </a:p>
          <a:p>
            <a:pPr defTabSz="609630">
              <a:lnSpc>
                <a:spcPct val="169312"/>
              </a:lnSpc>
            </a:pPr>
            <a:r>
              <a:rPr lang="en-US" sz="4000" b="1" dirty="0">
                <a:ln w="12700">
                  <a:solidFill>
                    <a:schemeClr val="tx1"/>
                  </a:solidFill>
                  <a:prstDash val="solid"/>
                </a:ln>
                <a:solidFill>
                  <a:srgbClr val="D09E00"/>
                </a:solidFill>
                <a:effectLst>
                  <a:outerShdw blurRad="38100" dist="38100" dir="2700000" algn="tl">
                    <a:srgbClr val="000000">
                      <a:alpha val="43137"/>
                    </a:srgbClr>
                  </a:outerShdw>
                </a:effectLst>
                <a:latin typeface="Raleway"/>
              </a:rPr>
              <a:t>THANK</a:t>
            </a:r>
            <a:r>
              <a:rPr lang="en-US" sz="4267" b="1" dirty="0">
                <a:ln w="12700">
                  <a:solidFill>
                    <a:schemeClr val="tx1"/>
                  </a:solidFill>
                  <a:prstDash val="solid"/>
                </a:ln>
                <a:solidFill>
                  <a:srgbClr val="D09E00"/>
                </a:solidFill>
                <a:effectLst>
                  <a:outerShdw blurRad="38100" dist="38100" dir="2700000" algn="tl">
                    <a:srgbClr val="000000">
                      <a:alpha val="43137"/>
                    </a:srgbClr>
                  </a:outerShdw>
                </a:effectLst>
                <a:latin typeface="Raleway"/>
              </a:rPr>
              <a:t> YOU</a:t>
            </a:r>
            <a:r>
              <a:rPr lang="en-US" sz="2400" b="1" dirty="0">
                <a:ln w="12700">
                  <a:solidFill>
                    <a:schemeClr val="tx1"/>
                  </a:solidFill>
                  <a:prstDash val="solid"/>
                </a:ln>
                <a:solidFill>
                  <a:srgbClr val="D09E00"/>
                </a:solidFill>
                <a:effectLst>
                  <a:outerShdw blurRad="38100" dist="38100" dir="2700000" algn="tl">
                    <a:srgbClr val="000000">
                      <a:alpha val="43137"/>
                    </a:srgbClr>
                  </a:outerShdw>
                </a:effectLst>
                <a:latin typeface="Raleway"/>
              </a:rPr>
              <a:t> </a:t>
            </a:r>
            <a:endParaRPr lang="en-US" sz="2400" b="1" dirty="0">
              <a:ln w="12700">
                <a:solidFill>
                  <a:prstClr val="black"/>
                </a:solidFill>
                <a:prstDash val="solid"/>
              </a:ln>
              <a:solidFill>
                <a:srgbClr val="D09E00"/>
              </a:solidFill>
              <a:effectLst>
                <a:outerShdw blurRad="38100" dist="38100" dir="2700000" algn="tl">
                  <a:srgbClr val="000000">
                    <a:alpha val="43137"/>
                  </a:srgbClr>
                </a:outerShdw>
              </a:effectLst>
              <a:latin typeface="Raleway"/>
            </a:endParaRPr>
          </a:p>
        </p:txBody>
      </p:sp>
      <p:sp>
        <p:nvSpPr>
          <p:cNvPr id="12" name="Rectangle 11"/>
          <p:cNvSpPr/>
          <p:nvPr/>
        </p:nvSpPr>
        <p:spPr>
          <a:xfrm>
            <a:off x="-219074" y="5810250"/>
            <a:ext cx="3933824" cy="319831"/>
          </a:xfrm>
          <a:prstGeom prst="rect">
            <a:avLst/>
          </a:prstGeom>
        </p:spPr>
        <p:txBody>
          <a:bodyPr wrap="square" lIns="91440" tIns="45720" rIns="91440" bIns="45720" anchor="t">
            <a:spAutoFit/>
          </a:bodyPr>
          <a:lstStyle/>
          <a:p>
            <a:pPr algn="r">
              <a:lnSpc>
                <a:spcPct val="53571"/>
              </a:lnSpc>
            </a:pPr>
            <a:r>
              <a:rPr lang="en-US" sz="2400" b="1" spc="71" dirty="0">
                <a:ln>
                  <a:solidFill>
                    <a:schemeClr val="tx1"/>
                  </a:solidFill>
                </a:ln>
                <a:solidFill>
                  <a:srgbClr val="D09E00"/>
                </a:solidFill>
                <a:effectLst>
                  <a:outerShdw blurRad="38100" dist="38100" dir="2700000" algn="tl">
                    <a:srgbClr val="000000">
                      <a:alpha val="43137"/>
                    </a:srgbClr>
                  </a:outerShdw>
                </a:effectLst>
                <a:latin typeface="Raleway"/>
              </a:rPr>
              <a:t>One Light at a Time</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800" y="-4481"/>
            <a:ext cx="8432800" cy="7294283"/>
          </a:xfrm>
          <a:prstGeom prst="rect">
            <a:avLst/>
          </a:prstGeom>
        </p:spPr>
      </p:pic>
      <p:sp>
        <p:nvSpPr>
          <p:cNvPr id="3" name="AutoShape 3"/>
          <p:cNvSpPr/>
          <p:nvPr/>
        </p:nvSpPr>
        <p:spPr>
          <a:xfrm rot="-654212">
            <a:off x="5941562" y="-2183620"/>
            <a:ext cx="7713215" cy="10382797"/>
          </a:xfrm>
          <a:prstGeom prst="rect">
            <a:avLst/>
          </a:prstGeom>
          <a:solidFill>
            <a:schemeClr val="bg1">
              <a:lumMod val="75000"/>
            </a:schemeClr>
          </a:solidFill>
        </p:spPr>
        <p:txBody>
          <a:bodyPr/>
          <a:lstStyle/>
          <a:p>
            <a:endParaRPr lang="en-US"/>
          </a:p>
        </p:txBody>
      </p:sp>
      <p:sp>
        <p:nvSpPr>
          <p:cNvPr id="4" name="TextBox 4"/>
          <p:cNvSpPr txBox="1"/>
          <p:nvPr/>
        </p:nvSpPr>
        <p:spPr>
          <a:xfrm>
            <a:off x="4703921" y="685802"/>
            <a:ext cx="6478430" cy="622927"/>
          </a:xfrm>
          <a:prstGeom prst="rect">
            <a:avLst/>
          </a:prstGeom>
        </p:spPr>
        <p:txBody>
          <a:bodyPr wrap="square" lIns="0" tIns="0" rIns="0" bIns="0" rtlCol="0" anchor="t">
            <a:spAutoFit/>
          </a:bodyPr>
          <a:lstStyle/>
          <a:p>
            <a:pPr algn="r">
              <a:lnSpc>
                <a:spcPct val="92352"/>
              </a:lnSpc>
            </a:pPr>
            <a:r>
              <a:rPr lang="en-US" sz="4400" b="1" spc="85" dirty="0">
                <a:solidFill>
                  <a:srgbClr val="16325C"/>
                </a:solidFill>
                <a:effectLst>
                  <a:outerShdw blurRad="38100" dist="38100" dir="2700000" algn="tl">
                    <a:srgbClr val="000000">
                      <a:alpha val="43137"/>
                    </a:srgbClr>
                  </a:outerShdw>
                </a:effectLst>
                <a:latin typeface="Raleway"/>
              </a:rPr>
              <a:t>LIGHT POLLUTION</a:t>
            </a:r>
            <a:endParaRPr lang="en-US"/>
          </a:p>
        </p:txBody>
      </p:sp>
      <p:sp>
        <p:nvSpPr>
          <p:cNvPr id="7" name="AutoShape 7"/>
          <p:cNvSpPr/>
          <p:nvPr/>
        </p:nvSpPr>
        <p:spPr>
          <a:xfrm flipV="1">
            <a:off x="6057901" y="1428750"/>
            <a:ext cx="5162550" cy="54612"/>
          </a:xfrm>
          <a:prstGeom prst="rect">
            <a:avLst/>
          </a:prstGeom>
          <a:solidFill>
            <a:srgbClr val="16325C"/>
          </a:solidFill>
        </p:spPr>
        <p:txBody>
          <a:bodyPr/>
          <a:lstStyle/>
          <a:p>
            <a:endParaRPr lang="en-US"/>
          </a:p>
        </p:txBody>
      </p:sp>
      <p:sp>
        <p:nvSpPr>
          <p:cNvPr id="8" name="TextBox 8"/>
          <p:cNvSpPr txBox="1"/>
          <p:nvPr/>
        </p:nvSpPr>
        <p:spPr>
          <a:xfrm>
            <a:off x="8186313" y="6216510"/>
            <a:ext cx="3811131" cy="188065"/>
          </a:xfrm>
          <a:prstGeom prst="rect">
            <a:avLst/>
          </a:prstGeom>
        </p:spPr>
        <p:txBody>
          <a:bodyPr lIns="0" tIns="0" rIns="0" bIns="0" rtlCol="0" anchor="t">
            <a:spAutoFit/>
          </a:bodyPr>
          <a:lstStyle/>
          <a:p>
            <a:pPr algn="r">
              <a:lnSpc>
                <a:spcPct val="107142"/>
              </a:lnSpc>
            </a:pPr>
            <a:r>
              <a:rPr lang="en-US" sz="1200" b="1" spc="71" dirty="0">
                <a:solidFill>
                  <a:srgbClr val="16325C"/>
                </a:solidFill>
                <a:latin typeface="Raleway"/>
              </a:rPr>
              <a:t>International Dark-Sky Association | 2019</a:t>
            </a:r>
            <a:endParaRPr lang="en-US"/>
          </a:p>
        </p:txBody>
      </p:sp>
      <p:sp>
        <p:nvSpPr>
          <p:cNvPr id="9" name="TextBox 8">
            <a:extLst>
              <a:ext uri="{FF2B5EF4-FFF2-40B4-BE49-F238E27FC236}">
                <a16:creationId xmlns:a16="http://schemas.microsoft.com/office/drawing/2014/main" id="{645D06C9-5858-D147-BFA3-888A16088CFE}"/>
              </a:ext>
            </a:extLst>
          </p:cNvPr>
          <p:cNvSpPr txBox="1"/>
          <p:nvPr/>
        </p:nvSpPr>
        <p:spPr>
          <a:xfrm>
            <a:off x="-2184400" y="6216509"/>
            <a:ext cx="3811131" cy="188065"/>
          </a:xfrm>
          <a:prstGeom prst="rect">
            <a:avLst/>
          </a:prstGeom>
        </p:spPr>
        <p:txBody>
          <a:bodyPr lIns="0" tIns="0" rIns="0" bIns="0" rtlCol="0" anchor="t">
            <a:spAutoFit/>
          </a:bodyPr>
          <a:lstStyle/>
          <a:p>
            <a:pPr algn="r">
              <a:lnSpc>
                <a:spcPct val="107142"/>
              </a:lnSpc>
            </a:pPr>
            <a:r>
              <a:rPr lang="en-US" sz="1200" b="1" spc="71" dirty="0">
                <a:solidFill>
                  <a:schemeClr val="bg1">
                    <a:lumMod val="65000"/>
                  </a:schemeClr>
                </a:solidFill>
                <a:latin typeface="Raleway"/>
              </a:rPr>
              <a:t>Image: Mike Knell </a:t>
            </a:r>
            <a:endParaRPr lang="en-US"/>
          </a:p>
        </p:txBody>
      </p:sp>
      <p:sp>
        <p:nvSpPr>
          <p:cNvPr id="5" name="TextBox 4">
            <a:extLst>
              <a:ext uri="{FF2B5EF4-FFF2-40B4-BE49-F238E27FC236}">
                <a16:creationId xmlns:a16="http://schemas.microsoft.com/office/drawing/2014/main" id="{F6023279-A542-4A80-A995-C690AB1072E0}"/>
              </a:ext>
            </a:extLst>
          </p:cNvPr>
          <p:cNvSpPr txBox="1"/>
          <p:nvPr/>
        </p:nvSpPr>
        <p:spPr>
          <a:xfrm>
            <a:off x="6705602" y="2038350"/>
            <a:ext cx="557604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rPr>
              <a:t>What is light pollution? Any adverse effect of artificial light at night. </a:t>
            </a:r>
          </a:p>
          <a:p>
            <a:endParaRPr lang="en-US" sz="3200" dirty="0">
              <a:effectLst>
                <a:outerShdw blurRad="38100" dist="38100" dir="2700000" algn="tl">
                  <a:srgbClr val="000000">
                    <a:alpha val="43137"/>
                  </a:srgbClr>
                </a:outerShdw>
              </a:effectLst>
            </a:endParaRPr>
          </a:p>
          <a:p>
            <a:r>
              <a:rPr lang="en-US" sz="3200" dirty="0">
                <a:solidFill>
                  <a:srgbClr val="1C2AB4"/>
                </a:solidFill>
                <a:effectLst>
                  <a:outerShdw blurRad="38100" dist="38100" dir="2700000" algn="tl">
                    <a:srgbClr val="000000">
                      <a:alpha val="43137"/>
                    </a:srgbClr>
                  </a:outerShdw>
                </a:effectLst>
              </a:rPr>
              <a:t>It comes in 3 forms:  </a:t>
            </a:r>
            <a:r>
              <a:rPr lang="en-US" sz="3200" dirty="0" err="1">
                <a:effectLst>
                  <a:outerShdw blurRad="38100" dist="38100" dir="2700000" algn="tl">
                    <a:srgbClr val="000000">
                      <a:alpha val="43137"/>
                    </a:srgbClr>
                  </a:outerShdw>
                </a:effectLst>
              </a:rPr>
              <a:t>Skyglow</a:t>
            </a:r>
            <a:r>
              <a:rPr lang="en-US" sz="3200" dirty="0">
                <a:effectLst>
                  <a:outerShdw blurRad="38100" dist="38100" dir="2700000" algn="tl">
                    <a:srgbClr val="000000">
                      <a:alpha val="43137"/>
                    </a:srgbClr>
                  </a:outerShdw>
                </a:effectLst>
              </a:rPr>
              <a:t>, Glare, and Light Trespass.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186314" y="1902957"/>
            <a:ext cx="6672687" cy="374461"/>
          </a:xfrm>
          <a:prstGeom prst="rect">
            <a:avLst/>
          </a:prstGeom>
        </p:spPr>
        <p:txBody>
          <a:bodyPr lIns="0" tIns="0" rIns="0" bIns="0" rtlCol="0" anchor="t">
            <a:spAutoFit/>
          </a:bodyPr>
          <a:lstStyle/>
          <a:p>
            <a:pPr>
              <a:lnSpc>
                <a:spcPct val="240740"/>
              </a:lnSpc>
            </a:pPr>
            <a:endParaRPr lang="en-US" sz="1200">
              <a:cs typeface="Calibri"/>
            </a:endParaRPr>
          </a:p>
        </p:txBody>
      </p:sp>
      <p:sp>
        <p:nvSpPr>
          <p:cNvPr id="5" name="TextBox 5"/>
          <p:cNvSpPr txBox="1"/>
          <p:nvPr/>
        </p:nvSpPr>
        <p:spPr>
          <a:xfrm>
            <a:off x="8186314" y="2856025"/>
            <a:ext cx="6037687" cy="328744"/>
          </a:xfrm>
          <a:prstGeom prst="rect">
            <a:avLst/>
          </a:prstGeom>
        </p:spPr>
        <p:txBody>
          <a:bodyPr lIns="0" tIns="0" rIns="0" bIns="0" rtlCol="0" anchor="t">
            <a:spAutoFit/>
          </a:bodyPr>
          <a:lstStyle/>
          <a:p>
            <a:pPr>
              <a:lnSpc>
                <a:spcPct val="208002"/>
              </a:lnSpc>
            </a:pPr>
            <a:endParaRPr lang="en-US" sz="1200">
              <a:cs typeface="Calibri"/>
            </a:endParaRPr>
          </a:p>
        </p:txBody>
      </p:sp>
      <p:sp>
        <p:nvSpPr>
          <p:cNvPr id="7" name="TextBox 7"/>
          <p:cNvSpPr txBox="1"/>
          <p:nvPr/>
        </p:nvSpPr>
        <p:spPr>
          <a:xfrm>
            <a:off x="6610168" y="6419850"/>
            <a:ext cx="3811131" cy="188065"/>
          </a:xfrm>
          <a:prstGeom prst="rect">
            <a:avLst/>
          </a:prstGeom>
        </p:spPr>
        <p:txBody>
          <a:bodyPr wrap="square" lIns="0" tIns="0" rIns="0" bIns="0" rtlCol="0" anchor="t">
            <a:spAutoFit/>
          </a:bodyPr>
          <a:lstStyle/>
          <a:p>
            <a:pPr algn="r">
              <a:lnSpc>
                <a:spcPct val="107142"/>
              </a:lnSpc>
            </a:pPr>
            <a:r>
              <a:rPr lang="en-US" sz="1200" b="1" spc="71" dirty="0">
                <a:solidFill>
                  <a:schemeClr val="bg1"/>
                </a:solidFill>
                <a:latin typeface="Raleway"/>
              </a:rPr>
              <a:t>International Dark-Sky Association | 2019</a:t>
            </a:r>
            <a:endParaRPr lang="en-US"/>
          </a:p>
        </p:txBody>
      </p:sp>
      <p:pic>
        <p:nvPicPr>
          <p:cNvPr id="8" name="Picture 2"/>
          <p:cNvPicPr>
            <a:picLocks noChangeAspect="1"/>
          </p:cNvPicPr>
          <p:nvPr/>
        </p:nvPicPr>
        <p:blipFill>
          <a:blip r:embed="rId3" cstate="print"/>
          <a:srcRect l="3408" r="2255"/>
          <a:stretch>
            <a:fillRect/>
          </a:stretch>
        </p:blipFill>
        <p:spPr>
          <a:xfrm>
            <a:off x="0" y="-218678"/>
            <a:ext cx="12191999" cy="7076678"/>
          </a:xfrm>
          <a:prstGeom prst="rect">
            <a:avLst/>
          </a:prstGeom>
        </p:spPr>
      </p:pic>
      <p:sp>
        <p:nvSpPr>
          <p:cNvPr id="9" name="Rectangle 8"/>
          <p:cNvSpPr/>
          <p:nvPr/>
        </p:nvSpPr>
        <p:spPr>
          <a:xfrm>
            <a:off x="3762374" y="962025"/>
            <a:ext cx="4667251" cy="2031325"/>
          </a:xfrm>
          <a:prstGeom prst="rect">
            <a:avLst/>
          </a:prstGeom>
        </p:spPr>
        <p:txBody>
          <a:bodyPr wrap="square">
            <a:spAutoFit/>
          </a:bodyPr>
          <a:lstStyle/>
          <a:p>
            <a:r>
              <a:rPr lang="en-US" dirty="0" err="1"/>
              <a:t>Skyglow</a:t>
            </a:r>
            <a:r>
              <a:rPr lang="en-US" dirty="0"/>
              <a:t> is the dome of brightness on the horizon that obscures our view of the night sky.</a:t>
            </a:r>
          </a:p>
          <a:p>
            <a:r>
              <a:rPr lang="en-US" dirty="0"/>
              <a:t> </a:t>
            </a:r>
            <a:r>
              <a:rPr lang="en-US" dirty="0" err="1"/>
              <a:t>Skyglow</a:t>
            </a:r>
            <a:r>
              <a:rPr lang="en-US" dirty="0"/>
              <a:t> is caused by misdirected light scattering through our atmosphere. </a:t>
            </a:r>
          </a:p>
          <a:p>
            <a:r>
              <a:rPr lang="en-US" dirty="0"/>
              <a:t>Here we can see the </a:t>
            </a:r>
            <a:r>
              <a:rPr lang="en-US" dirty="0" err="1"/>
              <a:t>skyglow</a:t>
            </a:r>
            <a:r>
              <a:rPr lang="en-US" dirty="0"/>
              <a:t> of Tucson to the right of the image, and dark skies revealing the milky way to the left. </a:t>
            </a:r>
          </a:p>
        </p:txBody>
      </p:sp>
      <p:sp>
        <p:nvSpPr>
          <p:cNvPr id="10" name="Rectangle 9"/>
          <p:cNvSpPr/>
          <p:nvPr/>
        </p:nvSpPr>
        <p:spPr>
          <a:xfrm>
            <a:off x="3743324" y="161925"/>
            <a:ext cx="3079477" cy="693267"/>
          </a:xfrm>
          <a:prstGeom prst="rect">
            <a:avLst/>
          </a:prstGeom>
        </p:spPr>
        <p:txBody>
          <a:bodyPr wrap="square" lIns="91440" tIns="45720" rIns="91440" bIns="45720" anchor="t">
            <a:spAutoFit/>
          </a:bodyPr>
          <a:lstStyle/>
          <a:p>
            <a:pPr>
              <a:lnSpc>
                <a:spcPct val="112874"/>
              </a:lnSpc>
            </a:pPr>
            <a:r>
              <a:rPr lang="en-US" sz="3600" b="1" spc="85" dirty="0">
                <a:latin typeface="Raleway"/>
              </a:rPr>
              <a:t>SKYGLOW</a:t>
            </a:r>
            <a:endParaRPr lang="en-US"/>
          </a:p>
        </p:txBody>
      </p:sp>
      <p:sp>
        <p:nvSpPr>
          <p:cNvPr id="11" name="AutoShape 6"/>
          <p:cNvSpPr/>
          <p:nvPr/>
        </p:nvSpPr>
        <p:spPr>
          <a:xfrm>
            <a:off x="3876675" y="866774"/>
            <a:ext cx="4371975" cy="45719"/>
          </a:xfrm>
          <a:prstGeom prst="rect">
            <a:avLst/>
          </a:prstGeom>
          <a:solidFill>
            <a:schemeClr val="tx1">
              <a:alpha val="69803"/>
            </a:schemeClr>
          </a:solid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srcRect l="318" t="5951" r="176" b="1003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86313" y="1142366"/>
            <a:ext cx="6964787" cy="654025"/>
          </a:xfrm>
          <a:prstGeom prst="rect">
            <a:avLst/>
          </a:prstGeom>
        </p:spPr>
        <p:txBody>
          <a:bodyPr lIns="0" tIns="0" rIns="0" bIns="0" rtlCol="0" anchor="t">
            <a:spAutoFit/>
          </a:bodyPr>
          <a:lstStyle/>
          <a:p>
            <a:pPr defTabSz="609630">
              <a:lnSpc>
                <a:spcPct val="95611"/>
              </a:lnSpc>
            </a:pPr>
            <a:r>
              <a:rPr lang="en-US" sz="4267" b="1" spc="85">
                <a:solidFill>
                  <a:srgbClr val="FFFFFF"/>
                </a:solidFill>
                <a:latin typeface="Raleway"/>
              </a:rPr>
              <a:t>GLARE</a:t>
            </a:r>
            <a:endParaRPr lang="en-US"/>
          </a:p>
        </p:txBody>
      </p:sp>
      <p:sp>
        <p:nvSpPr>
          <p:cNvPr id="3" name="TextBox 3"/>
          <p:cNvSpPr txBox="1"/>
          <p:nvPr/>
        </p:nvSpPr>
        <p:spPr>
          <a:xfrm>
            <a:off x="8186313" y="1902955"/>
            <a:ext cx="6672687" cy="386901"/>
          </a:xfrm>
          <a:prstGeom prst="rect">
            <a:avLst/>
          </a:prstGeom>
        </p:spPr>
        <p:txBody>
          <a:bodyPr lIns="0" tIns="0" rIns="0" bIns="0" rtlCol="0" anchor="t">
            <a:spAutoFit/>
          </a:bodyPr>
          <a:lstStyle/>
          <a:p>
            <a:pPr defTabSz="609630">
              <a:lnSpc>
                <a:spcPct val="240740"/>
              </a:lnSpc>
            </a:pPr>
            <a:endParaRPr lang="en-US" sz="1200">
              <a:solidFill>
                <a:prstClr val="black"/>
              </a:solidFill>
              <a:cs typeface="Calibri"/>
            </a:endParaRPr>
          </a:p>
        </p:txBody>
      </p:sp>
      <p:sp>
        <p:nvSpPr>
          <p:cNvPr id="4" name="TextBox 4"/>
          <p:cNvSpPr txBox="1"/>
          <p:nvPr/>
        </p:nvSpPr>
        <p:spPr>
          <a:xfrm>
            <a:off x="8186313" y="2856023"/>
            <a:ext cx="6037687" cy="338811"/>
          </a:xfrm>
          <a:prstGeom prst="rect">
            <a:avLst/>
          </a:prstGeom>
        </p:spPr>
        <p:txBody>
          <a:bodyPr lIns="0" tIns="0" rIns="0" bIns="0" rtlCol="0" anchor="t">
            <a:spAutoFit/>
          </a:bodyPr>
          <a:lstStyle/>
          <a:p>
            <a:pPr defTabSz="609630">
              <a:lnSpc>
                <a:spcPct val="208002"/>
              </a:lnSpc>
            </a:pPr>
            <a:endParaRPr lang="en-US" sz="1200">
              <a:solidFill>
                <a:prstClr val="black"/>
              </a:solidFill>
              <a:cs typeface="Calibri"/>
            </a:endParaRPr>
          </a:p>
        </p:txBody>
      </p:sp>
      <p:sp>
        <p:nvSpPr>
          <p:cNvPr id="5" name="AutoShape 5"/>
          <p:cNvSpPr/>
          <p:nvPr/>
        </p:nvSpPr>
        <p:spPr>
          <a:xfrm>
            <a:off x="8186312" y="1763376"/>
            <a:ext cx="3702019" cy="45719"/>
          </a:xfrm>
          <a:prstGeom prst="rect">
            <a:avLst/>
          </a:prstGeom>
          <a:solidFill>
            <a:srgbClr val="FFFFFF">
              <a:alpha val="69803"/>
            </a:srgbClr>
          </a:solidFill>
        </p:spPr>
      </p:sp>
      <p:sp>
        <p:nvSpPr>
          <p:cNvPr id="6" name="TextBox 7">
            <a:extLst>
              <a:ext uri="{FF2B5EF4-FFF2-40B4-BE49-F238E27FC236}">
                <a16:creationId xmlns:a16="http://schemas.microsoft.com/office/drawing/2014/main" id="{58F7489C-5CFE-944C-B62E-BC421EA065D7}"/>
              </a:ext>
            </a:extLst>
          </p:cNvPr>
          <p:cNvSpPr txBox="1"/>
          <p:nvPr/>
        </p:nvSpPr>
        <p:spPr>
          <a:xfrm>
            <a:off x="8077200" y="6527800"/>
            <a:ext cx="3811131" cy="188962"/>
          </a:xfrm>
          <a:prstGeom prst="rect">
            <a:avLst/>
          </a:prstGeom>
        </p:spPr>
        <p:txBody>
          <a:bodyPr lIns="0" tIns="0" rIns="0" bIns="0" rtlCol="0" anchor="t">
            <a:spAutoFit/>
          </a:bodyPr>
          <a:lstStyle/>
          <a:p>
            <a:pPr algn="r" defTabSz="609630">
              <a:lnSpc>
                <a:spcPct val="107142"/>
              </a:lnSpc>
            </a:pPr>
            <a:r>
              <a:rPr lang="en-US" sz="1200" b="1" spc="71" dirty="0">
                <a:solidFill>
                  <a:prstClr val="white"/>
                </a:solidFill>
                <a:latin typeface="Raleway"/>
              </a:rPr>
              <a:t>International Dark-Sky Association | 2019</a:t>
            </a:r>
            <a:endParaRPr lang="en-US"/>
          </a:p>
        </p:txBody>
      </p:sp>
      <p:sp>
        <p:nvSpPr>
          <p:cNvPr id="7" name="TextBox 6">
            <a:extLst>
              <a:ext uri="{FF2B5EF4-FFF2-40B4-BE49-F238E27FC236}">
                <a16:creationId xmlns:a16="http://schemas.microsoft.com/office/drawing/2014/main" id="{BBB2DD78-1B55-4946-BB4D-7A2203757BDA}"/>
              </a:ext>
            </a:extLst>
          </p:cNvPr>
          <p:cNvSpPr txBox="1"/>
          <p:nvPr/>
        </p:nvSpPr>
        <p:spPr>
          <a:xfrm>
            <a:off x="8186312" y="2429435"/>
            <a:ext cx="3702019" cy="2308324"/>
          </a:xfrm>
          <a:prstGeom prst="rect">
            <a:avLst/>
          </a:prstGeom>
          <a:noFill/>
        </p:spPr>
        <p:txBody>
          <a:bodyPr wrap="square" rtlCol="0">
            <a:spAutoFit/>
          </a:bodyPr>
          <a:lstStyle/>
          <a:p>
            <a:r>
              <a:rPr lang="en-US" dirty="0">
                <a:solidFill>
                  <a:prstClr val="white"/>
                </a:solidFill>
              </a:rPr>
              <a:t>Have you ever been driving down a lonely road at night, only to be blinded by oncoming high beams that someone forgot to turn off? You have experienced glare! Glare is when light enters our eyes at shallow angles, causing pain and restriction of the pupil, reducing visual acuity.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T 1.JPG"/>
          <p:cNvPicPr>
            <a:picLocks noChangeAspect="1"/>
          </p:cNvPicPr>
          <p:nvPr/>
        </p:nvPicPr>
        <p:blipFill>
          <a:blip r:embed="rId3" cstate="print"/>
          <a:stretch>
            <a:fillRect/>
          </a:stretch>
        </p:blipFill>
        <p:spPr>
          <a:xfrm>
            <a:off x="819150" y="447675"/>
            <a:ext cx="10477500" cy="6004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7999"/>
          </a:xfrm>
          <a:prstGeom prst="rect">
            <a:avLst/>
          </a:prstGeom>
          <a:solidFill>
            <a:srgbClr val="1C1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T 1.JPG"/>
          <p:cNvPicPr>
            <a:picLocks noChangeAspect="1"/>
          </p:cNvPicPr>
          <p:nvPr/>
        </p:nvPicPr>
        <p:blipFill>
          <a:blip r:embed="rId3" cstate="print"/>
          <a:stretch>
            <a:fillRect/>
          </a:stretch>
        </p:blipFill>
        <p:spPr>
          <a:xfrm>
            <a:off x="771525" y="419100"/>
            <a:ext cx="10515599" cy="59150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11147</TotalTime>
  <Words>2545</Words>
  <Application>Microsoft Office PowerPoint</Application>
  <PresentationFormat>Widescreen</PresentationFormat>
  <Paragraphs>282</Paragraphs>
  <Slides>46</Slides>
  <Notes>33</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Office Theme</vt:lpstr>
      <vt:lpstr>1_Office Theme</vt:lpstr>
      <vt:lpstr>2_Office Theme</vt:lpstr>
      <vt:lpstr>Preserving the Night Sky and Reducing Light Pollution by  Comal County Friends of the Night Sky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I feel more secure at night with security lights!</vt:lpstr>
      <vt:lpstr>PowerPoint Presentation</vt:lpstr>
      <vt:lpstr>PowerPoint Presentation</vt:lpstr>
      <vt:lpstr>Comal County has places we need to protect from Light Pollution.</vt:lpstr>
      <vt:lpstr>JBSA - Camp Bullis is a 27,000 acre critical training facility. All branches of the U.S. military train their medical personnel at night and under fire. This training is essential to the readiness of the United States military.</vt:lpstr>
      <vt:lpstr>Guadalupe River State Park</vt:lpstr>
      <vt:lpstr>Bracken Cave Preserve is home Home of the world’s largest bat colony of more than 15 million Mexican free-tailed bats!  The Mexican Free-tailed Bat  is the Texas State Flying Mammal.</vt:lpstr>
      <vt:lpstr>Canyon Lake and the Guadalupe River above and below the Dam provide prime outdoor enjoyment for residents and tourist alike. Water Recreation , Nature, Star Gazing, Eating/Drinking, Camping </vt:lpstr>
      <vt:lpstr>Impacts of Light Pollution on Ecology</vt:lpstr>
      <vt:lpstr>  Like humans, wildlife needs the darkness of night for their wellbeing but nocturnal animals and insects need darkness for their survival.   In the dark, they hunt, migrate, forage, mate, reproduce, and communicate. </vt:lpstr>
      <vt:lpstr>PowerPoint Presentation</vt:lpstr>
      <vt:lpstr>PowerPoint Presentation</vt:lpstr>
      <vt:lpstr>PowerPoint Presentation</vt:lpstr>
      <vt:lpstr>Light pollution disorients birds in their migrations at night                     </vt:lpstr>
      <vt:lpstr>PowerPoint Presentation</vt:lpstr>
      <vt:lpstr>PowerPoint Presentation</vt:lpstr>
      <vt:lpstr>Impacts of Light Pollution Human Health</vt:lpstr>
      <vt:lpstr>PowerPoint Presentation</vt:lpstr>
      <vt:lpstr>Impacts of Light Pollution Energy Waste</vt:lpstr>
      <vt:lpstr>PowerPoint Presentation</vt:lpstr>
      <vt:lpstr>PowerPoint Presentation</vt:lpstr>
      <vt:lpstr>Dark Skies Start At Home and Business</vt:lpstr>
      <vt:lpstr>PowerPoint Presentation</vt:lpstr>
      <vt:lpstr>Take a look at your Business to make it Dark Sky Friendly  Car Repair Shop Photo: Joyce Harman</vt:lpstr>
      <vt:lpstr>Unshielded Wall Packs  cause light pollution  and glare.    Shields and   shielded wall packs  are available. </vt:lpstr>
      <vt:lpstr>PowerPoint Presentation</vt:lpstr>
      <vt:lpstr>PowerPoint Presentation</vt:lpstr>
      <vt:lpstr>PowerPoint Presentation</vt:lpstr>
      <vt:lpstr>KELVIN TEMPERATURE IN NATURE</vt:lpstr>
      <vt:lpstr>3,000 K LED’s are harmful due to greater intensity and reflection off the ground.</vt:lpstr>
      <vt:lpstr>PowerPoint Presentation</vt:lpstr>
      <vt:lpstr>PowerPoint Presentation</vt:lpstr>
      <vt:lpstr>PowerPoint Presentation</vt:lpstr>
      <vt:lpstr>What are the benefits of becoming certified as an International DarkSky Community?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Preserving the Night Sky by Reducing Light Pollution</dc:title>
  <dc:creator>Stephen Ellery</dc:creator>
  <cp:lastModifiedBy>Michelle Molina</cp:lastModifiedBy>
  <cp:revision>866</cp:revision>
  <dcterms:created xsi:type="dcterms:W3CDTF">2021-03-17T14:45:54Z</dcterms:created>
  <dcterms:modified xsi:type="dcterms:W3CDTF">2024-07-01T14:50:26Z</dcterms:modified>
</cp:coreProperties>
</file>